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1" r:id="rId1"/>
  </p:sldMasterIdLst>
  <p:notesMasterIdLst>
    <p:notesMasterId r:id="rId19"/>
  </p:notesMasterIdLst>
  <p:sldIdLst>
    <p:sldId id="271" r:id="rId2"/>
    <p:sldId id="256" r:id="rId3"/>
    <p:sldId id="257" r:id="rId4"/>
    <p:sldId id="263" r:id="rId5"/>
    <p:sldId id="268" r:id="rId6"/>
    <p:sldId id="267" r:id="rId7"/>
    <p:sldId id="270" r:id="rId8"/>
    <p:sldId id="269" r:id="rId9"/>
    <p:sldId id="258" r:id="rId10"/>
    <p:sldId id="264" r:id="rId11"/>
    <p:sldId id="265" r:id="rId12"/>
    <p:sldId id="259" r:id="rId13"/>
    <p:sldId id="260" r:id="rId14"/>
    <p:sldId id="273" r:id="rId15"/>
    <p:sldId id="272" r:id="rId16"/>
    <p:sldId id="261" r:id="rId17"/>
    <p:sldId id="26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35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97CA15-C6AE-4B5D-9303-F350DA383314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A921C0D-9E88-4CCF-8411-3639F37829A7}">
      <dgm:prSet phldrT="[Текст]"/>
      <dgm:spPr/>
      <dgm:t>
        <a:bodyPr/>
        <a:lstStyle/>
        <a:p>
          <a:r>
            <a:rPr lang="ru-RU" dirty="0" smtClean="0"/>
            <a:t>Формирование среды, способствующей ведению гражданами здорового образа жизни</a:t>
          </a:r>
          <a:endParaRPr lang="ru-RU" dirty="0"/>
        </a:p>
      </dgm:t>
    </dgm:pt>
    <dgm:pt modelId="{ACD9D390-278B-444C-BE01-3230B7874CA6}" type="parTrans" cxnId="{94BD2C95-10DD-4C9A-952F-DA7886C3F12C}">
      <dgm:prSet/>
      <dgm:spPr/>
      <dgm:t>
        <a:bodyPr/>
        <a:lstStyle/>
        <a:p>
          <a:endParaRPr lang="ru-RU"/>
        </a:p>
      </dgm:t>
    </dgm:pt>
    <dgm:pt modelId="{825C1B46-2DC1-499E-8514-CFFD7C4215EE}" type="sibTrans" cxnId="{94BD2C95-10DD-4C9A-952F-DA7886C3F12C}">
      <dgm:prSet/>
      <dgm:spPr/>
      <dgm:t>
        <a:bodyPr/>
        <a:lstStyle/>
        <a:p>
          <a:endParaRPr lang="ru-RU"/>
        </a:p>
      </dgm:t>
    </dgm:pt>
    <dgm:pt modelId="{7C2349D5-4081-44CD-9021-E9CBB5148126}">
      <dgm:prSet phldrT="[Текст]"/>
      <dgm:spPr/>
      <dgm:t>
        <a:bodyPr/>
        <a:lstStyle/>
        <a:p>
          <a:r>
            <a:rPr lang="ru-RU" dirty="0" smtClean="0"/>
            <a:t>Открытие центра общественного здоровья</a:t>
          </a:r>
          <a:endParaRPr lang="ru-RU" dirty="0"/>
        </a:p>
      </dgm:t>
    </dgm:pt>
    <dgm:pt modelId="{C48B0A4D-E2AB-4FDF-A8E9-F45157760EC8}" type="parTrans" cxnId="{85D2D4BE-9C04-4603-97FC-280DA7FB4D88}">
      <dgm:prSet/>
      <dgm:spPr/>
      <dgm:t>
        <a:bodyPr/>
        <a:lstStyle/>
        <a:p>
          <a:endParaRPr lang="ru-RU"/>
        </a:p>
      </dgm:t>
    </dgm:pt>
    <dgm:pt modelId="{F0D4FB94-C506-4869-A672-9DA472F5B332}" type="sibTrans" cxnId="{85D2D4BE-9C04-4603-97FC-280DA7FB4D88}">
      <dgm:prSet/>
      <dgm:spPr/>
      <dgm:t>
        <a:bodyPr/>
        <a:lstStyle/>
        <a:p>
          <a:endParaRPr lang="ru-RU"/>
        </a:p>
      </dgm:t>
    </dgm:pt>
    <dgm:pt modelId="{95FF100D-8F30-4A99-A90A-F7F61DBFF927}">
      <dgm:prSet phldrT="[Текст]"/>
      <dgm:spPr/>
      <dgm:t>
        <a:bodyPr/>
        <a:lstStyle/>
        <a:p>
          <a:r>
            <a:rPr lang="ru-RU" dirty="0" smtClean="0"/>
            <a:t>Внедрение муниципальных программ общественного здоровья</a:t>
          </a:r>
          <a:endParaRPr lang="ru-RU" dirty="0"/>
        </a:p>
      </dgm:t>
    </dgm:pt>
    <dgm:pt modelId="{6FDAD04F-793E-4586-9F06-56F37B326BFF}" type="parTrans" cxnId="{F7748A65-31CF-4C86-9749-1F06D807640D}">
      <dgm:prSet/>
      <dgm:spPr/>
      <dgm:t>
        <a:bodyPr/>
        <a:lstStyle/>
        <a:p>
          <a:endParaRPr lang="ru-RU"/>
        </a:p>
      </dgm:t>
    </dgm:pt>
    <dgm:pt modelId="{49FCF38F-8610-41FB-B4F4-581E7A068A89}" type="sibTrans" cxnId="{F7748A65-31CF-4C86-9749-1F06D807640D}">
      <dgm:prSet/>
      <dgm:spPr/>
      <dgm:t>
        <a:bodyPr/>
        <a:lstStyle/>
        <a:p>
          <a:endParaRPr lang="ru-RU"/>
        </a:p>
      </dgm:t>
    </dgm:pt>
    <dgm:pt modelId="{EF7C0B66-6D36-40EB-864F-D6DA61FC8AE4}">
      <dgm:prSet phldrT="[Текст]"/>
      <dgm:spPr/>
      <dgm:t>
        <a:bodyPr/>
        <a:lstStyle/>
        <a:p>
          <a:r>
            <a:rPr lang="ru-RU" dirty="0" smtClean="0"/>
            <a:t>Мотивирование граждан к ведению здорового образа жизни</a:t>
          </a:r>
          <a:endParaRPr lang="ru-RU" dirty="0"/>
        </a:p>
      </dgm:t>
    </dgm:pt>
    <dgm:pt modelId="{C6D50566-9049-4F31-840F-038D31BFC02D}" type="parTrans" cxnId="{A63D3C25-34F0-40C7-8640-D2977AA75DDF}">
      <dgm:prSet/>
      <dgm:spPr/>
      <dgm:t>
        <a:bodyPr/>
        <a:lstStyle/>
        <a:p>
          <a:endParaRPr lang="ru-RU"/>
        </a:p>
      </dgm:t>
    </dgm:pt>
    <dgm:pt modelId="{23CE6D41-ABDF-42BA-9CB4-EDDFE2BF9C0E}" type="sibTrans" cxnId="{A63D3C25-34F0-40C7-8640-D2977AA75DDF}">
      <dgm:prSet/>
      <dgm:spPr/>
      <dgm:t>
        <a:bodyPr/>
        <a:lstStyle/>
        <a:p>
          <a:endParaRPr lang="ru-RU"/>
        </a:p>
      </dgm:t>
    </dgm:pt>
    <dgm:pt modelId="{5EC93406-A2FF-41AD-A65F-287B20FB0883}">
      <dgm:prSet phldrT="[Текст]"/>
      <dgm:spPr/>
      <dgm:t>
        <a:bodyPr/>
        <a:lstStyle/>
        <a:p>
          <a:r>
            <a:rPr lang="ru-RU" dirty="0" smtClean="0"/>
            <a:t>Информационно-коммуникационная кампания (СМИ, тематические журналы, печатная продукция)</a:t>
          </a:r>
          <a:endParaRPr lang="ru-RU" dirty="0"/>
        </a:p>
      </dgm:t>
    </dgm:pt>
    <dgm:pt modelId="{D77C8683-1AE3-42EA-B8AD-AC0F01591DF5}" type="parTrans" cxnId="{890B74A3-9BF9-4005-ACBC-FBBB859DA6F6}">
      <dgm:prSet/>
      <dgm:spPr/>
      <dgm:t>
        <a:bodyPr/>
        <a:lstStyle/>
        <a:p>
          <a:endParaRPr lang="ru-RU"/>
        </a:p>
      </dgm:t>
    </dgm:pt>
    <dgm:pt modelId="{945F50C6-D057-444C-93A4-4A349A6EE4BA}" type="sibTrans" cxnId="{890B74A3-9BF9-4005-ACBC-FBBB859DA6F6}">
      <dgm:prSet/>
      <dgm:spPr/>
      <dgm:t>
        <a:bodyPr/>
        <a:lstStyle/>
        <a:p>
          <a:endParaRPr lang="ru-RU"/>
        </a:p>
      </dgm:t>
    </dgm:pt>
    <dgm:pt modelId="{F204030A-D03E-447F-964F-0E124E89F603}">
      <dgm:prSet phldrT="[Текст]"/>
      <dgm:spPr/>
      <dgm:t>
        <a:bodyPr/>
        <a:lstStyle/>
        <a:p>
          <a:r>
            <a:rPr lang="ru-RU" dirty="0" smtClean="0"/>
            <a:t>Приняты нормативные правовые акты </a:t>
          </a:r>
        </a:p>
        <a:p>
          <a:r>
            <a:rPr lang="ru-RU" dirty="0" smtClean="0"/>
            <a:t>(Федеральные органы исполнительной власти)</a:t>
          </a:r>
          <a:endParaRPr lang="ru-RU" dirty="0"/>
        </a:p>
      </dgm:t>
    </dgm:pt>
    <dgm:pt modelId="{55C8F12C-FF6E-4A7C-B23F-CA412937B956}" type="parTrans" cxnId="{66764B4A-3AF7-40B5-9C19-8FECCB282490}">
      <dgm:prSet/>
      <dgm:spPr/>
      <dgm:t>
        <a:bodyPr/>
        <a:lstStyle/>
        <a:p>
          <a:endParaRPr lang="ru-RU"/>
        </a:p>
      </dgm:t>
    </dgm:pt>
    <dgm:pt modelId="{D8899834-C53C-4B5A-BC67-17E5D7BC7EFE}" type="sibTrans" cxnId="{66764B4A-3AF7-40B5-9C19-8FECCB282490}">
      <dgm:prSet/>
      <dgm:spPr/>
      <dgm:t>
        <a:bodyPr/>
        <a:lstStyle/>
        <a:p>
          <a:endParaRPr lang="ru-RU"/>
        </a:p>
      </dgm:t>
    </dgm:pt>
    <dgm:pt modelId="{7133B62F-E07F-4E30-90C3-7628578EC7F0}">
      <dgm:prSet phldrT="[Текст]"/>
      <dgm:spPr/>
      <dgm:t>
        <a:bodyPr/>
        <a:lstStyle/>
        <a:p>
          <a:r>
            <a:rPr lang="ru-RU" dirty="0" smtClean="0"/>
            <a:t>По алкоголю</a:t>
          </a:r>
          <a:endParaRPr lang="ru-RU" dirty="0"/>
        </a:p>
      </dgm:t>
    </dgm:pt>
    <dgm:pt modelId="{A80FA592-3EF7-41D3-9204-2128CED5544C}" type="parTrans" cxnId="{3A76250B-1CF6-4E74-81ED-4A145B5B38B9}">
      <dgm:prSet/>
      <dgm:spPr/>
      <dgm:t>
        <a:bodyPr/>
        <a:lstStyle/>
        <a:p>
          <a:endParaRPr lang="ru-RU"/>
        </a:p>
      </dgm:t>
    </dgm:pt>
    <dgm:pt modelId="{FD8DDEC8-A27A-4293-A9EE-DE2BEB3C47AD}" type="sibTrans" cxnId="{3A76250B-1CF6-4E74-81ED-4A145B5B38B9}">
      <dgm:prSet/>
      <dgm:spPr/>
      <dgm:t>
        <a:bodyPr/>
        <a:lstStyle/>
        <a:p>
          <a:endParaRPr lang="ru-RU"/>
        </a:p>
      </dgm:t>
    </dgm:pt>
    <dgm:pt modelId="{B0D264DF-D6B4-4056-8614-842FBF03495F}">
      <dgm:prSet phldrT="[Текст]"/>
      <dgm:spPr/>
      <dgm:t>
        <a:bodyPr/>
        <a:lstStyle/>
        <a:p>
          <a:r>
            <a:rPr lang="ru-RU" dirty="0" smtClean="0"/>
            <a:t>По табаку</a:t>
          </a:r>
          <a:endParaRPr lang="ru-RU" dirty="0"/>
        </a:p>
      </dgm:t>
    </dgm:pt>
    <dgm:pt modelId="{8213B6AE-BFDC-4DFA-994E-2B97C2299106}" type="parTrans" cxnId="{A54E36F0-3BC5-41FD-BB19-A3A8B37901DD}">
      <dgm:prSet/>
      <dgm:spPr/>
      <dgm:t>
        <a:bodyPr/>
        <a:lstStyle/>
        <a:p>
          <a:endParaRPr lang="ru-RU"/>
        </a:p>
      </dgm:t>
    </dgm:pt>
    <dgm:pt modelId="{A1F20190-E714-4AD7-B82C-5163F56C1CF3}" type="sibTrans" cxnId="{A54E36F0-3BC5-41FD-BB19-A3A8B37901DD}">
      <dgm:prSet/>
      <dgm:spPr/>
      <dgm:t>
        <a:bodyPr/>
        <a:lstStyle/>
        <a:p>
          <a:endParaRPr lang="ru-RU"/>
        </a:p>
      </dgm:t>
    </dgm:pt>
    <dgm:pt modelId="{5966E73A-AD44-4D72-B988-6E2CF973031C}">
      <dgm:prSet phldrT="[Текст]"/>
      <dgm:spPr/>
      <dgm:t>
        <a:bodyPr/>
        <a:lstStyle/>
        <a:p>
          <a:r>
            <a:rPr lang="ru-RU" dirty="0" smtClean="0"/>
            <a:t>Внедрение корпоративных программ укрепления здоровья работников</a:t>
          </a:r>
          <a:endParaRPr lang="ru-RU" dirty="0"/>
        </a:p>
      </dgm:t>
    </dgm:pt>
    <dgm:pt modelId="{C522635E-E2C6-4AD5-B00C-AE38677DE111}" type="parTrans" cxnId="{B3EF6DA8-8BC5-4BF0-8AB1-58294E4A3B8E}">
      <dgm:prSet/>
      <dgm:spPr/>
      <dgm:t>
        <a:bodyPr/>
        <a:lstStyle/>
        <a:p>
          <a:endParaRPr lang="ru-RU"/>
        </a:p>
      </dgm:t>
    </dgm:pt>
    <dgm:pt modelId="{D7BD1279-017B-49B6-BEC4-F0C7878768B7}" type="sibTrans" cxnId="{B3EF6DA8-8BC5-4BF0-8AB1-58294E4A3B8E}">
      <dgm:prSet/>
      <dgm:spPr/>
      <dgm:t>
        <a:bodyPr/>
        <a:lstStyle/>
        <a:p>
          <a:endParaRPr lang="ru-RU"/>
        </a:p>
      </dgm:t>
    </dgm:pt>
    <dgm:pt modelId="{163138E5-7992-4EAF-8DC9-3918194D4108}">
      <dgm:prSet phldrT="[Текст]"/>
      <dgm:spPr/>
      <dgm:t>
        <a:bodyPr/>
        <a:lstStyle/>
        <a:p>
          <a:r>
            <a:rPr lang="ru-RU" dirty="0" smtClean="0"/>
            <a:t>Профилактика неинфекционных заболеваний социально ориентированными некоммерческим организациями</a:t>
          </a:r>
          <a:endParaRPr lang="ru-RU" dirty="0"/>
        </a:p>
      </dgm:t>
    </dgm:pt>
    <dgm:pt modelId="{AD9A2CFF-ABF1-4B03-AF90-F5A2FEAB4575}" type="parTrans" cxnId="{F30D0BAA-5133-479F-9B35-FB9CB4C23371}">
      <dgm:prSet/>
      <dgm:spPr/>
      <dgm:t>
        <a:bodyPr/>
        <a:lstStyle/>
        <a:p>
          <a:endParaRPr lang="ru-RU"/>
        </a:p>
      </dgm:t>
    </dgm:pt>
    <dgm:pt modelId="{05339A78-1668-44FC-9735-50AC00BD67E2}" type="sibTrans" cxnId="{F30D0BAA-5133-479F-9B35-FB9CB4C23371}">
      <dgm:prSet/>
      <dgm:spPr/>
      <dgm:t>
        <a:bodyPr/>
        <a:lstStyle/>
        <a:p>
          <a:endParaRPr lang="ru-RU"/>
        </a:p>
      </dgm:t>
    </dgm:pt>
    <dgm:pt modelId="{FF8744B5-35A1-4180-A951-9191116C05C9}">
      <dgm:prSet phldrT="[Текст]"/>
      <dgm:spPr/>
      <dgm:t>
        <a:bodyPr/>
        <a:lstStyle/>
        <a:p>
          <a:r>
            <a:rPr lang="ru-RU" dirty="0" smtClean="0"/>
            <a:t>По продуктам питания содержащим много соли и сахара</a:t>
          </a:r>
          <a:endParaRPr lang="ru-RU" dirty="0"/>
        </a:p>
      </dgm:t>
    </dgm:pt>
    <dgm:pt modelId="{60850F99-D281-4F9D-8B6E-B51BAAC89E5B}" type="parTrans" cxnId="{7483838B-A622-4503-82AF-D71A9F0AEEC5}">
      <dgm:prSet/>
      <dgm:spPr/>
      <dgm:t>
        <a:bodyPr/>
        <a:lstStyle/>
        <a:p>
          <a:endParaRPr lang="ru-RU"/>
        </a:p>
      </dgm:t>
    </dgm:pt>
    <dgm:pt modelId="{4EC4B9D6-BB9C-4D30-BE90-A8F75E440579}" type="sibTrans" cxnId="{7483838B-A622-4503-82AF-D71A9F0AEEC5}">
      <dgm:prSet/>
      <dgm:spPr/>
      <dgm:t>
        <a:bodyPr/>
        <a:lstStyle/>
        <a:p>
          <a:endParaRPr lang="ru-RU"/>
        </a:p>
      </dgm:t>
    </dgm:pt>
    <dgm:pt modelId="{A4B385D0-E933-4895-96D0-FFEA5C04E684}" type="pres">
      <dgm:prSet presAssocID="{D797CA15-C6AE-4B5D-9303-F350DA3833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76CB91-F182-49E9-9CFF-7B201CF2E3EB}" type="pres">
      <dgm:prSet presAssocID="{BA921C0D-9E88-4CCF-8411-3639F37829A7}" presName="composite" presStyleCnt="0"/>
      <dgm:spPr/>
    </dgm:pt>
    <dgm:pt modelId="{1357C8D3-44BB-4E65-A779-CF8619FF8F19}" type="pres">
      <dgm:prSet presAssocID="{BA921C0D-9E88-4CCF-8411-3639F37829A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3AAB2-4341-40D8-A085-167FA088CB96}" type="pres">
      <dgm:prSet presAssocID="{BA921C0D-9E88-4CCF-8411-3639F37829A7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F02F23-4B5C-4E76-8DE8-B0DC730C2C6D}" type="pres">
      <dgm:prSet presAssocID="{825C1B46-2DC1-499E-8514-CFFD7C4215EE}" presName="space" presStyleCnt="0"/>
      <dgm:spPr/>
    </dgm:pt>
    <dgm:pt modelId="{21179C34-A8E2-48F4-919B-227FE1D35DD5}" type="pres">
      <dgm:prSet presAssocID="{EF7C0B66-6D36-40EB-864F-D6DA61FC8AE4}" presName="composite" presStyleCnt="0"/>
      <dgm:spPr/>
    </dgm:pt>
    <dgm:pt modelId="{DC51FC68-A757-4D5C-BFE0-18680CB51361}" type="pres">
      <dgm:prSet presAssocID="{EF7C0B66-6D36-40EB-864F-D6DA61FC8AE4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4CBDB2-97BC-45F4-A037-3545FB575324}" type="pres">
      <dgm:prSet presAssocID="{EF7C0B66-6D36-40EB-864F-D6DA61FC8AE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E534AC-9244-45AF-9A41-A139C939E878}" type="pres">
      <dgm:prSet presAssocID="{23CE6D41-ABDF-42BA-9CB4-EDDFE2BF9C0E}" presName="space" presStyleCnt="0"/>
      <dgm:spPr/>
    </dgm:pt>
    <dgm:pt modelId="{0D1C8D83-0599-4435-B126-D017AB53C4F5}" type="pres">
      <dgm:prSet presAssocID="{F204030A-D03E-447F-964F-0E124E89F603}" presName="composite" presStyleCnt="0"/>
      <dgm:spPr/>
    </dgm:pt>
    <dgm:pt modelId="{BA09851E-27FA-427A-AE48-EE1312217C02}" type="pres">
      <dgm:prSet presAssocID="{F204030A-D03E-447F-964F-0E124E89F60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79B963-E697-4394-9D8F-495E5F36A49F}" type="pres">
      <dgm:prSet presAssocID="{F204030A-D03E-447F-964F-0E124E89F60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AC2815-B3FC-400A-9B5B-028B156F4824}" type="presOf" srcId="{163138E5-7992-4EAF-8DC9-3918194D4108}" destId="{7B4CBDB2-97BC-45F4-A037-3545FB575324}" srcOrd="0" destOrd="1" presId="urn:microsoft.com/office/officeart/2005/8/layout/hList1"/>
    <dgm:cxn modelId="{A63D3C25-34F0-40C7-8640-D2977AA75DDF}" srcId="{D797CA15-C6AE-4B5D-9303-F350DA383314}" destId="{EF7C0B66-6D36-40EB-864F-D6DA61FC8AE4}" srcOrd="1" destOrd="0" parTransId="{C6D50566-9049-4F31-840F-038D31BFC02D}" sibTransId="{23CE6D41-ABDF-42BA-9CB4-EDDFE2BF9C0E}"/>
    <dgm:cxn modelId="{94BD2C95-10DD-4C9A-952F-DA7886C3F12C}" srcId="{D797CA15-C6AE-4B5D-9303-F350DA383314}" destId="{BA921C0D-9E88-4CCF-8411-3639F37829A7}" srcOrd="0" destOrd="0" parTransId="{ACD9D390-278B-444C-BE01-3230B7874CA6}" sibTransId="{825C1B46-2DC1-499E-8514-CFFD7C4215EE}"/>
    <dgm:cxn modelId="{7483838B-A622-4503-82AF-D71A9F0AEEC5}" srcId="{F204030A-D03E-447F-964F-0E124E89F603}" destId="{FF8744B5-35A1-4180-A951-9191116C05C9}" srcOrd="2" destOrd="0" parTransId="{60850F99-D281-4F9D-8B6E-B51BAAC89E5B}" sibTransId="{4EC4B9D6-BB9C-4D30-BE90-A8F75E440579}"/>
    <dgm:cxn modelId="{557D982D-747D-4B8B-8954-67C11B0C68B9}" type="presOf" srcId="{95FF100D-8F30-4A99-A90A-F7F61DBFF927}" destId="{E0E3AAB2-4341-40D8-A085-167FA088CB96}" srcOrd="0" destOrd="1" presId="urn:microsoft.com/office/officeart/2005/8/layout/hList1"/>
    <dgm:cxn modelId="{B4CD166D-4233-4ACB-8BAE-A8CABE373118}" type="presOf" srcId="{7C2349D5-4081-44CD-9021-E9CBB5148126}" destId="{E0E3AAB2-4341-40D8-A085-167FA088CB96}" srcOrd="0" destOrd="0" presId="urn:microsoft.com/office/officeart/2005/8/layout/hList1"/>
    <dgm:cxn modelId="{9122049B-5AAC-402C-B953-AE24DE89709E}" type="presOf" srcId="{5EC93406-A2FF-41AD-A65F-287B20FB0883}" destId="{7B4CBDB2-97BC-45F4-A037-3545FB575324}" srcOrd="0" destOrd="0" presId="urn:microsoft.com/office/officeart/2005/8/layout/hList1"/>
    <dgm:cxn modelId="{562597C0-09A6-4803-8267-FBA12B108331}" type="presOf" srcId="{EF7C0B66-6D36-40EB-864F-D6DA61FC8AE4}" destId="{DC51FC68-A757-4D5C-BFE0-18680CB51361}" srcOrd="0" destOrd="0" presId="urn:microsoft.com/office/officeart/2005/8/layout/hList1"/>
    <dgm:cxn modelId="{F30D0BAA-5133-479F-9B35-FB9CB4C23371}" srcId="{EF7C0B66-6D36-40EB-864F-D6DA61FC8AE4}" destId="{163138E5-7992-4EAF-8DC9-3918194D4108}" srcOrd="1" destOrd="0" parTransId="{AD9A2CFF-ABF1-4B03-AF90-F5A2FEAB4575}" sibTransId="{05339A78-1668-44FC-9735-50AC00BD67E2}"/>
    <dgm:cxn modelId="{A1287A0A-984F-4B14-873E-2B81FD2EE6E4}" type="presOf" srcId="{D797CA15-C6AE-4B5D-9303-F350DA383314}" destId="{A4B385D0-E933-4895-96D0-FFEA5C04E684}" srcOrd="0" destOrd="0" presId="urn:microsoft.com/office/officeart/2005/8/layout/hList1"/>
    <dgm:cxn modelId="{072E74AB-F224-4F8F-9A46-CDFCF31A7940}" type="presOf" srcId="{F204030A-D03E-447F-964F-0E124E89F603}" destId="{BA09851E-27FA-427A-AE48-EE1312217C02}" srcOrd="0" destOrd="0" presId="urn:microsoft.com/office/officeart/2005/8/layout/hList1"/>
    <dgm:cxn modelId="{6C51A37A-6FB4-41D3-AE52-5230999FFC47}" type="presOf" srcId="{BA921C0D-9E88-4CCF-8411-3639F37829A7}" destId="{1357C8D3-44BB-4E65-A779-CF8619FF8F19}" srcOrd="0" destOrd="0" presId="urn:microsoft.com/office/officeart/2005/8/layout/hList1"/>
    <dgm:cxn modelId="{F7748A65-31CF-4C86-9749-1F06D807640D}" srcId="{BA921C0D-9E88-4CCF-8411-3639F37829A7}" destId="{95FF100D-8F30-4A99-A90A-F7F61DBFF927}" srcOrd="1" destOrd="0" parTransId="{6FDAD04F-793E-4586-9F06-56F37B326BFF}" sibTransId="{49FCF38F-8610-41FB-B4F4-581E7A068A89}"/>
    <dgm:cxn modelId="{85D2D4BE-9C04-4603-97FC-280DA7FB4D88}" srcId="{BA921C0D-9E88-4CCF-8411-3639F37829A7}" destId="{7C2349D5-4081-44CD-9021-E9CBB5148126}" srcOrd="0" destOrd="0" parTransId="{C48B0A4D-E2AB-4FDF-A8E9-F45157760EC8}" sibTransId="{F0D4FB94-C506-4869-A672-9DA472F5B332}"/>
    <dgm:cxn modelId="{B3EF6DA8-8BC5-4BF0-8AB1-58294E4A3B8E}" srcId="{BA921C0D-9E88-4CCF-8411-3639F37829A7}" destId="{5966E73A-AD44-4D72-B988-6E2CF973031C}" srcOrd="2" destOrd="0" parTransId="{C522635E-E2C6-4AD5-B00C-AE38677DE111}" sibTransId="{D7BD1279-017B-49B6-BEC4-F0C7878768B7}"/>
    <dgm:cxn modelId="{890B74A3-9BF9-4005-ACBC-FBBB859DA6F6}" srcId="{EF7C0B66-6D36-40EB-864F-D6DA61FC8AE4}" destId="{5EC93406-A2FF-41AD-A65F-287B20FB0883}" srcOrd="0" destOrd="0" parTransId="{D77C8683-1AE3-42EA-B8AD-AC0F01591DF5}" sibTransId="{945F50C6-D057-444C-93A4-4A349A6EE4BA}"/>
    <dgm:cxn modelId="{3D60149A-8830-4132-B2A5-BC6806AE605A}" type="presOf" srcId="{5966E73A-AD44-4D72-B988-6E2CF973031C}" destId="{E0E3AAB2-4341-40D8-A085-167FA088CB96}" srcOrd="0" destOrd="2" presId="urn:microsoft.com/office/officeart/2005/8/layout/hList1"/>
    <dgm:cxn modelId="{272F98EB-F094-4F15-ACC0-E7CE62CB989A}" type="presOf" srcId="{B0D264DF-D6B4-4056-8614-842FBF03495F}" destId="{B579B963-E697-4394-9D8F-495E5F36A49F}" srcOrd="0" destOrd="1" presId="urn:microsoft.com/office/officeart/2005/8/layout/hList1"/>
    <dgm:cxn modelId="{A54E36F0-3BC5-41FD-BB19-A3A8B37901DD}" srcId="{F204030A-D03E-447F-964F-0E124E89F603}" destId="{B0D264DF-D6B4-4056-8614-842FBF03495F}" srcOrd="1" destOrd="0" parTransId="{8213B6AE-BFDC-4DFA-994E-2B97C2299106}" sibTransId="{A1F20190-E714-4AD7-B82C-5163F56C1CF3}"/>
    <dgm:cxn modelId="{66764B4A-3AF7-40B5-9C19-8FECCB282490}" srcId="{D797CA15-C6AE-4B5D-9303-F350DA383314}" destId="{F204030A-D03E-447F-964F-0E124E89F603}" srcOrd="2" destOrd="0" parTransId="{55C8F12C-FF6E-4A7C-B23F-CA412937B956}" sibTransId="{D8899834-C53C-4B5A-BC67-17E5D7BC7EFE}"/>
    <dgm:cxn modelId="{3A76250B-1CF6-4E74-81ED-4A145B5B38B9}" srcId="{F204030A-D03E-447F-964F-0E124E89F603}" destId="{7133B62F-E07F-4E30-90C3-7628578EC7F0}" srcOrd="0" destOrd="0" parTransId="{A80FA592-3EF7-41D3-9204-2128CED5544C}" sibTransId="{FD8DDEC8-A27A-4293-A9EE-DE2BEB3C47AD}"/>
    <dgm:cxn modelId="{783E517A-FE29-405D-9C91-BA2714786D75}" type="presOf" srcId="{FF8744B5-35A1-4180-A951-9191116C05C9}" destId="{B579B963-E697-4394-9D8F-495E5F36A49F}" srcOrd="0" destOrd="2" presId="urn:microsoft.com/office/officeart/2005/8/layout/hList1"/>
    <dgm:cxn modelId="{677DF810-2A5A-4BAE-BA6B-17B138E60C96}" type="presOf" srcId="{7133B62F-E07F-4E30-90C3-7628578EC7F0}" destId="{B579B963-E697-4394-9D8F-495E5F36A49F}" srcOrd="0" destOrd="0" presId="urn:microsoft.com/office/officeart/2005/8/layout/hList1"/>
    <dgm:cxn modelId="{604FA454-4102-44A0-BD21-813737EDF720}" type="presParOf" srcId="{A4B385D0-E933-4895-96D0-FFEA5C04E684}" destId="{D076CB91-F182-49E9-9CFF-7B201CF2E3EB}" srcOrd="0" destOrd="0" presId="urn:microsoft.com/office/officeart/2005/8/layout/hList1"/>
    <dgm:cxn modelId="{C7B61422-015B-41CD-9618-5EDC004CE675}" type="presParOf" srcId="{D076CB91-F182-49E9-9CFF-7B201CF2E3EB}" destId="{1357C8D3-44BB-4E65-A779-CF8619FF8F19}" srcOrd="0" destOrd="0" presId="urn:microsoft.com/office/officeart/2005/8/layout/hList1"/>
    <dgm:cxn modelId="{B7B69CE8-EB39-4AC7-A270-5A1C9900115C}" type="presParOf" srcId="{D076CB91-F182-49E9-9CFF-7B201CF2E3EB}" destId="{E0E3AAB2-4341-40D8-A085-167FA088CB96}" srcOrd="1" destOrd="0" presId="urn:microsoft.com/office/officeart/2005/8/layout/hList1"/>
    <dgm:cxn modelId="{F3722255-5FE8-4912-B280-70FCC380DAF0}" type="presParOf" srcId="{A4B385D0-E933-4895-96D0-FFEA5C04E684}" destId="{E0F02F23-4B5C-4E76-8DE8-B0DC730C2C6D}" srcOrd="1" destOrd="0" presId="urn:microsoft.com/office/officeart/2005/8/layout/hList1"/>
    <dgm:cxn modelId="{F23C995C-138E-4AEA-AB50-2BDF87CE7902}" type="presParOf" srcId="{A4B385D0-E933-4895-96D0-FFEA5C04E684}" destId="{21179C34-A8E2-48F4-919B-227FE1D35DD5}" srcOrd="2" destOrd="0" presId="urn:microsoft.com/office/officeart/2005/8/layout/hList1"/>
    <dgm:cxn modelId="{C3932E08-1DA7-46C1-ACE7-704745734357}" type="presParOf" srcId="{21179C34-A8E2-48F4-919B-227FE1D35DD5}" destId="{DC51FC68-A757-4D5C-BFE0-18680CB51361}" srcOrd="0" destOrd="0" presId="urn:microsoft.com/office/officeart/2005/8/layout/hList1"/>
    <dgm:cxn modelId="{6E7299AC-77E9-492A-A122-E4BA6A2F1469}" type="presParOf" srcId="{21179C34-A8E2-48F4-919B-227FE1D35DD5}" destId="{7B4CBDB2-97BC-45F4-A037-3545FB575324}" srcOrd="1" destOrd="0" presId="urn:microsoft.com/office/officeart/2005/8/layout/hList1"/>
    <dgm:cxn modelId="{06DD535D-003C-46B2-82D3-ACFA374593D6}" type="presParOf" srcId="{A4B385D0-E933-4895-96D0-FFEA5C04E684}" destId="{49E534AC-9244-45AF-9A41-A139C939E878}" srcOrd="3" destOrd="0" presId="urn:microsoft.com/office/officeart/2005/8/layout/hList1"/>
    <dgm:cxn modelId="{61540AA0-C5C3-4AAA-982F-62F97E3767BF}" type="presParOf" srcId="{A4B385D0-E933-4895-96D0-FFEA5C04E684}" destId="{0D1C8D83-0599-4435-B126-D017AB53C4F5}" srcOrd="4" destOrd="0" presId="urn:microsoft.com/office/officeart/2005/8/layout/hList1"/>
    <dgm:cxn modelId="{1BDEB339-33FF-4FB2-9584-9351EED5EF78}" type="presParOf" srcId="{0D1C8D83-0599-4435-B126-D017AB53C4F5}" destId="{BA09851E-27FA-427A-AE48-EE1312217C02}" srcOrd="0" destOrd="0" presId="urn:microsoft.com/office/officeart/2005/8/layout/hList1"/>
    <dgm:cxn modelId="{FF19F935-B401-4966-A56E-673AA371DE69}" type="presParOf" srcId="{0D1C8D83-0599-4435-B126-D017AB53C4F5}" destId="{B579B963-E697-4394-9D8F-495E5F36A49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57C8D3-44BB-4E65-A779-CF8619FF8F19}">
      <dsp:nvSpPr>
        <dsp:cNvPr id="0" name=""/>
        <dsp:cNvSpPr/>
      </dsp:nvSpPr>
      <dsp:spPr>
        <a:xfrm>
          <a:off x="2314" y="772226"/>
          <a:ext cx="2256429" cy="902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Формирование среды, способствующей ведению гражданами здорового образа жизни</a:t>
          </a:r>
          <a:endParaRPr lang="ru-RU" sz="1300" kern="1200" dirty="0"/>
        </a:p>
      </dsp:txBody>
      <dsp:txXfrm>
        <a:off x="2314" y="772226"/>
        <a:ext cx="2256429" cy="902571"/>
      </dsp:txXfrm>
    </dsp:sp>
    <dsp:sp modelId="{E0E3AAB2-4341-40D8-A085-167FA088CB96}">
      <dsp:nvSpPr>
        <dsp:cNvPr id="0" name=""/>
        <dsp:cNvSpPr/>
      </dsp:nvSpPr>
      <dsp:spPr>
        <a:xfrm>
          <a:off x="2314" y="1674798"/>
          <a:ext cx="2256429" cy="22481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Открытие центра общественного здоровья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Внедрение муниципальных программ общественного здоровья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Внедрение корпоративных программ укрепления здоровья работников</a:t>
          </a:r>
          <a:endParaRPr lang="ru-RU" sz="1300" kern="1200" dirty="0"/>
        </a:p>
      </dsp:txBody>
      <dsp:txXfrm>
        <a:off x="2314" y="1674798"/>
        <a:ext cx="2256429" cy="2248155"/>
      </dsp:txXfrm>
    </dsp:sp>
    <dsp:sp modelId="{DC51FC68-A757-4D5C-BFE0-18680CB51361}">
      <dsp:nvSpPr>
        <dsp:cNvPr id="0" name=""/>
        <dsp:cNvSpPr/>
      </dsp:nvSpPr>
      <dsp:spPr>
        <a:xfrm>
          <a:off x="2574644" y="772226"/>
          <a:ext cx="2256429" cy="902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Мотивирование граждан к ведению здорового образа жизни</a:t>
          </a:r>
          <a:endParaRPr lang="ru-RU" sz="1300" kern="1200" dirty="0"/>
        </a:p>
      </dsp:txBody>
      <dsp:txXfrm>
        <a:off x="2574644" y="772226"/>
        <a:ext cx="2256429" cy="902571"/>
      </dsp:txXfrm>
    </dsp:sp>
    <dsp:sp modelId="{7B4CBDB2-97BC-45F4-A037-3545FB575324}">
      <dsp:nvSpPr>
        <dsp:cNvPr id="0" name=""/>
        <dsp:cNvSpPr/>
      </dsp:nvSpPr>
      <dsp:spPr>
        <a:xfrm>
          <a:off x="2574644" y="1674798"/>
          <a:ext cx="2256429" cy="22481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Информационно-коммуникационная кампания (СМИ, тематические журналы, печатная продукция)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Профилактика неинфекционных заболеваний социально ориентированными некоммерческим организациями</a:t>
          </a:r>
          <a:endParaRPr lang="ru-RU" sz="1300" kern="1200" dirty="0"/>
        </a:p>
      </dsp:txBody>
      <dsp:txXfrm>
        <a:off x="2574644" y="1674798"/>
        <a:ext cx="2256429" cy="2248155"/>
      </dsp:txXfrm>
    </dsp:sp>
    <dsp:sp modelId="{BA09851E-27FA-427A-AE48-EE1312217C02}">
      <dsp:nvSpPr>
        <dsp:cNvPr id="0" name=""/>
        <dsp:cNvSpPr/>
      </dsp:nvSpPr>
      <dsp:spPr>
        <a:xfrm>
          <a:off x="5146974" y="772226"/>
          <a:ext cx="2256429" cy="902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Приняты нормативные правовые акты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(Федеральные органы исполнительной власти)</a:t>
          </a:r>
          <a:endParaRPr lang="ru-RU" sz="1300" kern="1200" dirty="0"/>
        </a:p>
      </dsp:txBody>
      <dsp:txXfrm>
        <a:off x="5146974" y="772226"/>
        <a:ext cx="2256429" cy="902571"/>
      </dsp:txXfrm>
    </dsp:sp>
    <dsp:sp modelId="{B579B963-E697-4394-9D8F-495E5F36A49F}">
      <dsp:nvSpPr>
        <dsp:cNvPr id="0" name=""/>
        <dsp:cNvSpPr/>
      </dsp:nvSpPr>
      <dsp:spPr>
        <a:xfrm>
          <a:off x="5146974" y="1674798"/>
          <a:ext cx="2256429" cy="22481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По алкоголю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По табаку</a:t>
          </a:r>
          <a:endParaRPr lang="ru-R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По продуктам питания содержащим много соли и сахара</a:t>
          </a:r>
          <a:endParaRPr lang="ru-RU" sz="1300" kern="1200" dirty="0"/>
        </a:p>
      </dsp:txBody>
      <dsp:txXfrm>
        <a:off x="5146974" y="1674798"/>
        <a:ext cx="2256429" cy="22481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3DFE7-40B0-478E-82D6-3F69AAF46428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DE2B9-116C-42C9-8514-BCBA911664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4FDF7-AF6D-47D9-A5FE-4C23170337A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4FDF7-AF6D-47D9-A5FE-4C23170337A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4FDF7-AF6D-47D9-A5FE-4C23170337A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1BCA4F-1897-43F1-8F45-6B0D10CB02CD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ABD552-2F14-416D-9C23-95E8DABE69AE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 без Деппро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175"/>
            <a:ext cx="85153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6"/>
          <p:cNvSpPr/>
          <p:nvPr userDrawn="1"/>
        </p:nvSpPr>
        <p:spPr>
          <a:xfrm>
            <a:off x="8218488" y="6656388"/>
            <a:ext cx="225425" cy="46037"/>
          </a:xfrm>
          <a:prstGeom prst="rect">
            <a:avLst/>
          </a:prstGeom>
          <a:solidFill>
            <a:srgbClr val="003F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6" name="Прямая соединительная линия 10"/>
          <p:cNvCxnSpPr/>
          <p:nvPr userDrawn="1"/>
        </p:nvCxnSpPr>
        <p:spPr>
          <a:xfrm>
            <a:off x="463550" y="6356350"/>
            <a:ext cx="7980363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147050" y="6356350"/>
            <a:ext cx="368300" cy="365125"/>
          </a:xfrm>
          <a:prstGeom prst="rect">
            <a:avLst/>
          </a:prstGeom>
        </p:spPr>
        <p:txBody>
          <a:bodyPr anchor="ctr"/>
          <a:lstStyle>
            <a:defPPr>
              <a:defRPr lang="ru-RU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C81A2192-BE0C-4969-8925-82E7B5636E8D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dirty="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>
          <a:xfrm>
            <a:off x="378373" y="241495"/>
            <a:ext cx="7214621" cy="560228"/>
          </a:xfrm>
          <a:prstGeom prst="rect">
            <a:avLst/>
          </a:prstGeom>
        </p:spPr>
        <p:txBody>
          <a:bodyPr rtlCol="0">
            <a:noAutofit/>
          </a:bodyPr>
          <a:lstStyle>
            <a:lvl1pPr>
              <a:defRPr lang="en-US" sz="1400" b="1" baseline="0">
                <a:solidFill>
                  <a:schemeClr val="bg1"/>
                </a:solidFill>
                <a:latin typeface="Vida 32 Pro" charset="0"/>
                <a:ea typeface="Vida 32 Pro" charset="0"/>
                <a:cs typeface="Vida 32 Pro" charset="0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6" name="Текст 2"/>
          <p:cNvSpPr>
            <a:spLocks noGrp="1"/>
          </p:cNvSpPr>
          <p:nvPr>
            <p:ph type="body" idx="12"/>
          </p:nvPr>
        </p:nvSpPr>
        <p:spPr>
          <a:xfrm>
            <a:off x="381209" y="6450707"/>
            <a:ext cx="7211785" cy="230832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ru-RU" sz="1000" baseline="0" dirty="0">
                <a:solidFill>
                  <a:schemeClr val="bg1">
                    <a:lumMod val="75000"/>
                  </a:schemeClr>
                </a:solidFill>
                <a:latin typeface="Vida 32 Pro" charset="0"/>
                <a:ea typeface="Vida 32 Pro" charset="0"/>
                <a:cs typeface="Vida 32 Pro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EF994-BDCF-432A-96AE-8DE2310A4C82}" type="datetimeFigureOut">
              <a:rPr lang="ru-RU" smtClean="0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94225-8C69-474B-97D4-6A02F313D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ivo.garant.ru/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ivo.garant.ru/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484784"/>
            <a:ext cx="68407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Реализация федерального проекта «Формирование системы мотивации граждан к здоровому образу жизни, включая здоровое питание и отказ от вредных привычек» на территории Ханты-Мансийского автономного округа - Югры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139952" y="4365104"/>
            <a:ext cx="4680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Молостов Алексей Александрович</a:t>
            </a:r>
          </a:p>
          <a:p>
            <a:pPr algn="r"/>
            <a:r>
              <a:rPr lang="ru-RU" dirty="0" smtClean="0"/>
              <a:t>Главный врач БУ Ханты-Мансийского автономного округа – Югры </a:t>
            </a:r>
          </a:p>
          <a:p>
            <a:pPr algn="r"/>
            <a:r>
              <a:rPr lang="ru-RU" dirty="0" smtClean="0"/>
              <a:t>«Центр медицинской профилактики»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75856" y="609329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Ханты-Мансийск 2019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9512" y="3645024"/>
          <a:ext cx="8712968" cy="2941320"/>
        </p:xfrm>
        <a:graphic>
          <a:graphicData uri="http://schemas.openxmlformats.org/drawingml/2006/table">
            <a:tbl>
              <a:tblPr/>
              <a:tblGrid>
                <a:gridCol w="1656184"/>
                <a:gridCol w="1152128"/>
                <a:gridCol w="936104"/>
                <a:gridCol w="936104"/>
                <a:gridCol w="720080"/>
                <a:gridCol w="792088"/>
                <a:gridCol w="648072"/>
                <a:gridCol w="576064"/>
                <a:gridCol w="648072"/>
                <a:gridCol w="648072"/>
              </a:tblGrid>
              <a:tr h="0">
                <a:tc rowSpan="2">
                  <a:txBody>
                    <a:bodyPr/>
                    <a:lstStyle/>
                    <a:p>
                      <a:pPr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Times New Roman"/>
                      </a:endParaRPr>
                    </a:p>
                    <a:p>
                      <a:pPr marL="0" indent="0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latin typeface="+mn-lt"/>
                          <a:ea typeface="Times New Roman"/>
                        </a:rPr>
                        <a:t>Наименование</a:t>
                      </a:r>
                      <a:r>
                        <a:rPr lang="en-US" sz="1200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200" dirty="0" err="1">
                          <a:latin typeface="+mn-lt"/>
                          <a:ea typeface="Times New Roman"/>
                        </a:rPr>
                        <a:t>показателя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83235" algn="l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Единица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измерения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79425" algn="l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Базовое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значение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544830" algn="l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Значения показателей по годам реализации проекта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17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endParaRPr lang="ru-RU" sz="1200" dirty="0">
                        <a:latin typeface="+mn-lt"/>
                        <a:ea typeface="Times New Roman"/>
                      </a:endParaRPr>
                    </a:p>
                    <a:p>
                      <a:pPr marL="183515" marR="198755" algn="ctr">
                        <a:spcBef>
                          <a:spcPts val="6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latin typeface="+mn-lt"/>
                          <a:ea typeface="Times New Roman"/>
                        </a:rPr>
                        <a:t>наименование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Times New Roman"/>
                      </a:endParaRPr>
                    </a:p>
                    <a:p>
                      <a:pPr marL="223520" marR="239395" algn="ctr">
                        <a:spcBef>
                          <a:spcPts val="6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latin typeface="+mn-lt"/>
                          <a:ea typeface="Times New Roman"/>
                        </a:rPr>
                        <a:t>значение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Times New Roman"/>
                      </a:endParaRPr>
                    </a:p>
                    <a:p>
                      <a:pPr marL="281940" indent="-169545" algn="l">
                        <a:spcBef>
                          <a:spcPts val="635"/>
                        </a:spcBef>
                        <a:spcAft>
                          <a:spcPts val="0"/>
                        </a:spcAft>
                        <a:tabLst>
                          <a:tab pos="179388" algn="l"/>
                        </a:tabLst>
                      </a:pPr>
                      <a:r>
                        <a:rPr lang="en-US" sz="1200" dirty="0" err="1">
                          <a:latin typeface="+mn-lt"/>
                          <a:ea typeface="Times New Roman"/>
                        </a:rPr>
                        <a:t>дата</a:t>
                      </a:r>
                      <a:r>
                        <a:rPr lang="en-US" sz="1200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200" dirty="0" err="1">
                          <a:latin typeface="+mn-lt"/>
                          <a:ea typeface="Times New Roman"/>
                        </a:rPr>
                        <a:t>расчета</a:t>
                      </a:r>
                      <a:r>
                        <a:rPr lang="en-US" sz="1200" dirty="0">
                          <a:latin typeface="+mn-lt"/>
                          <a:ea typeface="Times New Roman"/>
                        </a:rPr>
                        <a:t> (</a:t>
                      </a:r>
                      <a:r>
                        <a:rPr lang="en-US" sz="1200" dirty="0" err="1">
                          <a:latin typeface="+mn-lt"/>
                          <a:ea typeface="Times New Roman"/>
                        </a:rPr>
                        <a:t>мм.гг</a:t>
                      </a:r>
                      <a:r>
                        <a:rPr lang="en-US" sz="1200" dirty="0">
                          <a:latin typeface="+mn-lt"/>
                          <a:ea typeface="Times New Roman"/>
                        </a:rPr>
                        <a:t>)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Times New Roman"/>
                      </a:endParaRPr>
                    </a:p>
                    <a:p>
                      <a:pPr marR="160020" algn="r">
                        <a:spcBef>
                          <a:spcPts val="6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2019 г.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Times New Roman"/>
                      </a:endParaRPr>
                    </a:p>
                    <a:p>
                      <a:pPr marL="128270" marR="144780" algn="ctr">
                        <a:spcBef>
                          <a:spcPts val="6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2020 г.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Times New Roman"/>
                      </a:endParaRPr>
                    </a:p>
                    <a:p>
                      <a:pPr marR="160020" algn="r">
                        <a:spcBef>
                          <a:spcPts val="6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2021 г.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Times New Roman"/>
                      </a:endParaRPr>
                    </a:p>
                    <a:p>
                      <a:pPr marR="160020" algn="r">
                        <a:spcBef>
                          <a:spcPts val="6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2022 г.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Times New Roman"/>
                      </a:endParaRPr>
                    </a:p>
                    <a:p>
                      <a:pPr marL="128270" marR="144780" algn="ctr">
                        <a:spcBef>
                          <a:spcPts val="6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2023 г.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+mn-lt"/>
                        <a:ea typeface="Times New Roman"/>
                      </a:endParaRPr>
                    </a:p>
                    <a:p>
                      <a:pPr marR="160020" algn="r">
                        <a:spcBef>
                          <a:spcPts val="63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2024 г.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89">
                <a:tc>
                  <a:txBody>
                    <a:bodyPr/>
                    <a:lstStyle/>
                    <a:p>
                      <a:pPr marL="6350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Смертность женщин в возрасте 16-54 лет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4175" marR="229235" indent="-143510"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на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100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тысяч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человек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3520" marR="22352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171,3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3520" marR="22352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12.17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1770" algn="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167,7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8270" marR="12827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165,2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1770" algn="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162,8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1770" algn="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160,3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8270" marR="12827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157,1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1770" algn="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153,8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89">
                <a:tc>
                  <a:txBody>
                    <a:bodyPr/>
                    <a:lstStyle/>
                    <a:p>
                      <a:pPr marL="6350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Смертность мужчин в возрасте 16-59 лет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4175" marR="229235" indent="-143510"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на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100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тысяч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человек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3520" marR="22352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596,2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3520" marR="22352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12.17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1770" algn="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552,7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8270" marR="12827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525,1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1770" algn="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497,6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1770" algn="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474,1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8270" marR="12827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453,8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1770" algn="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430,1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089">
                <a:tc>
                  <a:txBody>
                    <a:bodyPr/>
                    <a:lstStyle/>
                    <a:p>
                      <a:pPr marL="6350" marR="375285" algn="l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Розничные продажи алкогольной продукции на душу населения (в литрах этанола)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4655" indent="-405765" algn="l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latin typeface="+mn-lt"/>
                          <a:ea typeface="Times New Roman"/>
                        </a:rPr>
                        <a:t>Литр</a:t>
                      </a:r>
                      <a:r>
                        <a:rPr lang="ru-RU" sz="100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00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чистого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(100%)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спирта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3520" marR="22352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8,4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3520" marR="22352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12.16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8270" marR="12827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8,1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8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8270" marR="12827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7,9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8270" marR="12827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7,8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8270" marR="12827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+mn-lt"/>
                          <a:ea typeface="Times New Roman"/>
                        </a:rPr>
                        <a:t>7,7</a:t>
                      </a: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8270" marR="12827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+mn-lt"/>
                          <a:ea typeface="Times New Roman"/>
                        </a:rPr>
                        <a:t>7,6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1520" y="2996952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Цель и показатели регионального проекта «Формирование системы мотивации граждан к здоровому образу жизни, включая здоровое питание и отказ от вредных привычек»</a:t>
            </a:r>
            <a:endParaRPr lang="ru-RU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1196752"/>
            <a:ext cx="82809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rgbClr val="0070C0"/>
                </a:solidFill>
              </a:rPr>
              <a:t>31 января 2019 года подписано нефинансовое соглашение № 056-2019-Р40080-1 между Заместителем директора Департамента здравоохранения Ханты-Мансийского автономного округа – Югры Еленой Владимировной Касьяновой, руководителем регионального проекта Ханты-Мансийского автономного округа – Югры «Укрепление общественного здоровья» и Заместителем Министра здравоохранения Российской Федерации Олегом Олеговичем </a:t>
            </a:r>
            <a:r>
              <a:rPr lang="ru-RU" sz="1600" dirty="0" err="1" smtClean="0">
                <a:solidFill>
                  <a:srgbClr val="0070C0"/>
                </a:solidFill>
              </a:rPr>
              <a:t>Салагаем</a:t>
            </a:r>
            <a:r>
              <a:rPr lang="ru-RU" sz="1600" dirty="0" smtClean="0">
                <a:solidFill>
                  <a:srgbClr val="0070C0"/>
                </a:solidFill>
              </a:rPr>
              <a:t>, руководителем федерального проекта «Укрепление общественного здоровья»</a:t>
            </a:r>
            <a:endParaRPr lang="ru-RU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908720"/>
          <a:ext cx="8496943" cy="5638800"/>
        </p:xfrm>
        <a:graphic>
          <a:graphicData uri="http://schemas.openxmlformats.org/drawingml/2006/table">
            <a:tbl>
              <a:tblPr/>
              <a:tblGrid>
                <a:gridCol w="488042"/>
                <a:gridCol w="1708147"/>
                <a:gridCol w="1260195"/>
                <a:gridCol w="1440160"/>
                <a:gridCol w="1872208"/>
                <a:gridCol w="1728191"/>
              </a:tblGrid>
              <a:tr h="92794">
                <a:tc rowSpan="2">
                  <a:txBody>
                    <a:bodyPr/>
                    <a:lstStyle/>
                    <a:p>
                      <a:pPr algn="l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latin typeface="+mn-lt"/>
                        <a:ea typeface="Times New Roman"/>
                      </a:endParaRPr>
                    </a:p>
                    <a:p>
                      <a:pPr marL="174625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№ п/п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ea typeface="Times New Roman"/>
                      </a:endParaRPr>
                    </a:p>
                    <a:p>
                      <a:pPr marL="0" indent="0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Наименование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задачи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,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результата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ea typeface="Times New Roman"/>
                      </a:endParaRPr>
                    </a:p>
                    <a:p>
                      <a:pPr marL="187960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Тип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результата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8155" algn="l">
                        <a:spcBef>
                          <a:spcPts val="19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Единица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измерения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по ОКЕИ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53185" marR="1369060" algn="ctr">
                        <a:spcBef>
                          <a:spcPts val="19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Результат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75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7350" marR="401955" algn="ctr">
                        <a:spcBef>
                          <a:spcPts val="76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Наименование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5945" marR="592455" algn="ctr">
                        <a:spcBef>
                          <a:spcPts val="76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Значение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4780" indent="123190" algn="l"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Дата достижения результата (</a:t>
                      </a:r>
                      <a:r>
                        <a:rPr lang="ru-RU" sz="1000" dirty="0" err="1">
                          <a:latin typeface="+mn-lt"/>
                          <a:ea typeface="Times New Roman"/>
                        </a:rPr>
                        <a:t>дд.мм.гг</a:t>
                      </a:r>
                      <a:r>
                        <a:rPr lang="ru-RU" sz="1000" dirty="0">
                          <a:latin typeface="+mn-lt"/>
                          <a:ea typeface="Times New Roman"/>
                        </a:rPr>
                        <a:t>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907">
                <a:tc>
                  <a:txBody>
                    <a:bodyPr/>
                    <a:lstStyle/>
                    <a:p>
                      <a:pPr marL="70485" algn="l">
                        <a:spcBef>
                          <a:spcPts val="45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1.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6350" algn="l">
                        <a:spcBef>
                          <a:spcPts val="48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Формирование системы мотивации граждан к здоровому образу жизни, включая здоровое питание и отказ от вредных   привычек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0423">
                <a:tc>
                  <a:txBody>
                    <a:bodyPr/>
                    <a:lstStyle/>
                    <a:p>
                      <a:pPr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ru-RU" sz="1000">
                        <a:latin typeface="+mn-lt"/>
                        <a:ea typeface="Times New Roman"/>
                      </a:endParaRPr>
                    </a:p>
                    <a:p>
                      <a:pPr marL="70485" algn="l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1.1.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marR="83820" algn="l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Субъекты Российской Федерации обеспечили внедрение модели организации и функционирования центров общественного здоровья.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ru-RU" sz="1000" dirty="0">
                        <a:latin typeface="+mn-lt"/>
                        <a:ea typeface="Times New Roman"/>
                      </a:endParaRPr>
                    </a:p>
                    <a:p>
                      <a:pPr marL="1905" marR="190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НПА </a:t>
                      </a: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Субъекта</a:t>
                      </a:r>
                      <a:r>
                        <a:rPr lang="en-US" sz="1000" dirty="0">
                          <a:latin typeface="+mn-lt"/>
                          <a:ea typeface="Times New Roman"/>
                        </a:rPr>
                        <a:t> РФ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ea typeface="Times New Roman"/>
                      </a:endParaRPr>
                    </a:p>
                    <a:p>
                      <a:pPr marL="387350" marR="387350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latin typeface="+mn-lt"/>
                          <a:ea typeface="Times New Roman"/>
                        </a:rPr>
                        <a:t>Штука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ea typeface="Times New Roman"/>
                      </a:endParaRPr>
                    </a:p>
                    <a:p>
                      <a:pPr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1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+mn-lt"/>
                        <a:ea typeface="Times New Roman"/>
                      </a:endParaRPr>
                    </a:p>
                    <a:p>
                      <a:pPr marL="541655" marR="5416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15.12.20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30">
                <a:tc>
                  <a:txBody>
                    <a:bodyPr/>
                    <a:lstStyle/>
                    <a:p>
                      <a:pPr marL="70485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1.2.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l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</a:rPr>
                        <a:t>Муниципальные образования внедрили муниципальные программы  общественного здоровья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marR="190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Стратегия, программа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7350" marR="38735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Процент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5945" marR="57594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20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655" marR="54165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15.12.20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30">
                <a:tc>
                  <a:txBody>
                    <a:bodyPr/>
                    <a:lstStyle/>
                    <a:p>
                      <a:pPr marL="70485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1.3.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l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</a:rPr>
                        <a:t>Муниципальные образования внедрили муниципальные программы  общественного здоровья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marR="190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Стратегия, программа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7350" marR="38735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Процент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5945" marR="57594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40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655" marR="54165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15.12.21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30">
                <a:tc>
                  <a:txBody>
                    <a:bodyPr/>
                    <a:lstStyle/>
                    <a:p>
                      <a:pPr marL="70485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1.4.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l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</a:rPr>
                        <a:t>Муниципальные образования внедрили муниципальные программы  общественного здоровья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marR="190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Стратегия, программа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7350" marR="38735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Процент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5945" marR="57594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60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655" marR="54165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15.12.22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30">
                <a:tc>
                  <a:txBody>
                    <a:bodyPr/>
                    <a:lstStyle/>
                    <a:p>
                      <a:pPr marL="70485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1.5.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l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</a:rPr>
                        <a:t>Муниципальные образования внедрили муниципальные программы  общественного здоровья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marR="190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Стратегия, программа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7350" marR="38735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Процент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5945" marR="57594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80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655" marR="54165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15.12.23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30">
                <a:tc>
                  <a:txBody>
                    <a:bodyPr/>
                    <a:lstStyle/>
                    <a:p>
                      <a:pPr marL="70485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1.6.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l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</a:rPr>
                        <a:t>Муниципальные образования внедрили муниципальные программы  общественного здоровья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marR="190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Стратегия, программа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7350" marR="38735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Процент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5945" marR="57594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100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655" marR="54165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15.12.24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30">
                <a:tc>
                  <a:txBody>
                    <a:bodyPr/>
                    <a:lstStyle/>
                    <a:p>
                      <a:pPr marL="70485" algn="l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1.7.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algn="l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Внедрены корпоративные программы, содержащие наилучшие практики по укреплению здоровья  работников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" marR="190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Стратегия, программа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7350" marR="387350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Штука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latin typeface="+mn-lt"/>
                          <a:ea typeface="Times New Roman"/>
                        </a:rPr>
                        <a:t>1</a:t>
                      </a:r>
                      <a:endParaRPr lang="ru-RU" sz="10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41655" marR="541655" algn="ctr"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+mn-lt"/>
                          <a:ea typeface="Times New Roman"/>
                        </a:rPr>
                        <a:t>15.12.21</a:t>
                      </a:r>
                      <a:endParaRPr lang="ru-RU" sz="10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9696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Прямоугольник 4"/>
          <p:cNvSpPr>
            <a:spLocks noChangeArrowheads="1"/>
          </p:cNvSpPr>
          <p:nvPr/>
        </p:nvSpPr>
        <p:spPr bwMode="auto">
          <a:xfrm>
            <a:off x="3286125" y="915988"/>
            <a:ext cx="49942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200" dirty="0">
                <a:latin typeface="Century Gothic" pitchFamily="34" charset="0"/>
                <a:ea typeface="Vida 22 Pro"/>
                <a:cs typeface="Vida 22 Pro"/>
              </a:rPr>
              <a:t>Куратор: Кольцов В.С.      Руководитель:  </a:t>
            </a:r>
            <a:r>
              <a:rPr lang="ru-RU" sz="1200" dirty="0" smtClean="0">
                <a:latin typeface="Century Gothic" pitchFamily="34" charset="0"/>
                <a:ea typeface="Vida 22 Pro"/>
                <a:cs typeface="Vida 22 Pro"/>
              </a:rPr>
              <a:t>Касьянова Е.В.</a:t>
            </a:r>
            <a:endParaRPr lang="ru-RU" sz="1200" dirty="0">
              <a:latin typeface="Century Gothic" pitchFamily="34" charset="0"/>
              <a:ea typeface="Vida 22 Pro"/>
              <a:cs typeface="Vida 22 Pro"/>
            </a:endParaRPr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428596" y="1714488"/>
            <a:ext cx="84947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entury Gothic" pitchFamily="34" charset="0"/>
                <a:ea typeface="Vida 22 Pro"/>
                <a:cs typeface="Vida 22 Pro"/>
              </a:rPr>
              <a:t>Целевые показатели 2024 года для ХМАО – </a:t>
            </a:r>
            <a:r>
              <a:rPr lang="ru-RU" sz="2000" b="1" dirty="0" err="1" smtClean="0">
                <a:latin typeface="Century Gothic" pitchFamily="34" charset="0"/>
                <a:ea typeface="Vida 22 Pro"/>
                <a:cs typeface="Vida 22 Pro"/>
              </a:rPr>
              <a:t>Югры</a:t>
            </a:r>
            <a:r>
              <a:rPr lang="ru-RU" sz="2000" b="1" dirty="0" smtClean="0">
                <a:latin typeface="Century Gothic" pitchFamily="34" charset="0"/>
                <a:ea typeface="Vida 22 Pro"/>
                <a:cs typeface="Vida 22 Pro"/>
              </a:rPr>
              <a:t>:</a:t>
            </a:r>
            <a:endParaRPr lang="ru-RU" sz="2000" b="1" dirty="0">
              <a:latin typeface="Century Gothic" pitchFamily="34" charset="0"/>
              <a:ea typeface="Vida 22 Pro"/>
              <a:cs typeface="Vida 22 Pro"/>
            </a:endParaRPr>
          </a:p>
        </p:txBody>
      </p:sp>
      <p:sp>
        <p:nvSpPr>
          <p:cNvPr id="17" name="Прямоугольник 7"/>
          <p:cNvSpPr>
            <a:spLocks noChangeArrowheads="1"/>
          </p:cNvSpPr>
          <p:nvPr/>
        </p:nvSpPr>
        <p:spPr bwMode="auto">
          <a:xfrm>
            <a:off x="428596" y="2500306"/>
            <a:ext cx="371480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1950" indent="-276225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76BD"/>
                </a:solidFill>
                <a:latin typeface="Century Gothic" pitchFamily="34" charset="0"/>
              </a:rPr>
              <a:t>Снижение розничной продажи алкогольной продукции с 8,4 до 7,6 (в литрах этанола)</a:t>
            </a:r>
          </a:p>
          <a:p>
            <a:pPr marL="361950" indent="-276225">
              <a:buFont typeface="Arial" pitchFamily="34" charset="0"/>
              <a:buChar char="•"/>
            </a:pPr>
            <a:endParaRPr lang="ru-RU" sz="2000" b="1" dirty="0" smtClean="0">
              <a:solidFill>
                <a:srgbClr val="0076BD"/>
              </a:solidFill>
              <a:latin typeface="Century Gothic" pitchFamily="34" charset="0"/>
            </a:endParaRPr>
          </a:p>
        </p:txBody>
      </p:sp>
      <p:sp>
        <p:nvSpPr>
          <p:cNvPr id="18" name="Прямоугольник 7"/>
          <p:cNvSpPr>
            <a:spLocks noChangeArrowheads="1"/>
          </p:cNvSpPr>
          <p:nvPr/>
        </p:nvSpPr>
        <p:spPr bwMode="auto">
          <a:xfrm>
            <a:off x="4286248" y="2500306"/>
            <a:ext cx="457203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1950" indent="-276225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76BD"/>
                </a:solidFill>
                <a:latin typeface="Century Gothic" pitchFamily="34" charset="0"/>
              </a:rPr>
              <a:t>Снижение смертности мужчин в возрасте 16-59 лет с 596,2 до 430,1 (на 100 тыс. населения)</a:t>
            </a:r>
          </a:p>
          <a:p>
            <a:pPr marL="361950" indent="-276225">
              <a:buFont typeface="Arial" pitchFamily="34" charset="0"/>
              <a:buChar char="•"/>
            </a:pPr>
            <a:endParaRPr lang="ru-RU" sz="2000" b="1" dirty="0" smtClean="0">
              <a:solidFill>
                <a:srgbClr val="0076BD"/>
              </a:solidFill>
              <a:latin typeface="Century Gothic" pitchFamily="34" charset="0"/>
            </a:endParaRPr>
          </a:p>
          <a:p>
            <a:pPr marL="361950" indent="-276225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76BD"/>
                </a:solidFill>
                <a:latin typeface="Century Gothic" pitchFamily="34" charset="0"/>
              </a:rPr>
              <a:t>Снижение смертности женщин в возрасте 16-54 лет с</a:t>
            </a:r>
            <a:r>
              <a:rPr lang="ru-RU" sz="2000" b="1" dirty="0">
                <a:solidFill>
                  <a:srgbClr val="0076BD"/>
                </a:solidFill>
                <a:latin typeface="Century Gothic" pitchFamily="34" charset="0"/>
              </a:rPr>
              <a:t> </a:t>
            </a:r>
            <a:r>
              <a:rPr lang="ru-RU" sz="2000" b="1" dirty="0" smtClean="0">
                <a:solidFill>
                  <a:srgbClr val="0076BD"/>
                </a:solidFill>
                <a:latin typeface="Century Gothic" pitchFamily="34" charset="0"/>
              </a:rPr>
              <a:t>171,3 до 153,8 (на 100 тыс. населения)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>
          <a:xfrm>
            <a:off x="1475656" y="836712"/>
            <a:ext cx="7215188" cy="560387"/>
          </a:xfrm>
        </p:spPr>
        <p:txBody>
          <a:bodyPr>
            <a:normAutofit fontScale="90000"/>
          </a:bodyPr>
          <a:lstStyle/>
          <a:p>
            <a:pPr algn="l" eaLnBrk="1" hangingPunct="1">
              <a:lnSpc>
                <a:spcPct val="120000"/>
              </a:lnSpc>
            </a:pPr>
            <a:r>
              <a:rPr lang="ru-RU" sz="1600" b="1" dirty="0" smtClean="0">
                <a:latin typeface="Century Gothic" pitchFamily="34" charset="0"/>
                <a:ea typeface="Vida 32 Pro"/>
                <a:cs typeface="Arial" pitchFamily="34" charset="0"/>
              </a:rPr>
              <a:t>Формирование системы мотивации граждан к здоровому образу жизни, включая здоровое питание и отказ от вредных привычек (Демография)</a:t>
            </a:r>
            <a:endParaRPr lang="ru-RU" sz="2000" b="1" dirty="0" smtClean="0">
              <a:latin typeface="Century Gothic" pitchFamily="34" charset="0"/>
              <a:ea typeface="Vida 32 Pro"/>
              <a:cs typeface="Vida 32 Pro"/>
            </a:endParaRPr>
          </a:p>
        </p:txBody>
      </p:sp>
      <p:sp>
        <p:nvSpPr>
          <p:cNvPr id="5124" name="Прямоугольник 4"/>
          <p:cNvSpPr>
            <a:spLocks noChangeArrowheads="1"/>
          </p:cNvSpPr>
          <p:nvPr/>
        </p:nvSpPr>
        <p:spPr bwMode="auto">
          <a:xfrm>
            <a:off x="3275856" y="1556792"/>
            <a:ext cx="49942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200" dirty="0" smtClean="0">
                <a:latin typeface="Century Gothic" pitchFamily="34" charset="0"/>
                <a:ea typeface="Vida 22 Pro"/>
                <a:cs typeface="Vida 22 Pro"/>
              </a:rPr>
              <a:t>Куратор</a:t>
            </a:r>
            <a:r>
              <a:rPr lang="ru-RU" sz="1200" dirty="0">
                <a:latin typeface="Century Gothic" pitchFamily="34" charset="0"/>
                <a:ea typeface="Vida 22 Pro"/>
                <a:cs typeface="Vida 22 Pro"/>
              </a:rPr>
              <a:t>: Кольцов В.С.      Руководитель:  </a:t>
            </a:r>
            <a:r>
              <a:rPr lang="ru-RU" sz="1200" dirty="0" smtClean="0">
                <a:latin typeface="Century Gothic" pitchFamily="34" charset="0"/>
                <a:ea typeface="Vida 22 Pro"/>
                <a:cs typeface="Vida 22 Pro"/>
              </a:rPr>
              <a:t>Касьянова Е.В.</a:t>
            </a:r>
            <a:endParaRPr lang="ru-RU" sz="1200" dirty="0">
              <a:latin typeface="Century Gothic" pitchFamily="34" charset="0"/>
              <a:ea typeface="Vida 22 Pro"/>
              <a:cs typeface="Vida 22 Pro"/>
            </a:endParaRPr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467544" y="1916832"/>
            <a:ext cx="84947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Century Gothic" pitchFamily="34" charset="0"/>
                <a:ea typeface="Vida 22 Pro"/>
                <a:cs typeface="Vida 22 Pro"/>
              </a:rPr>
              <a:t>Результаты регионального проекта:</a:t>
            </a:r>
            <a:endParaRPr lang="ru-RU" sz="2000" dirty="0">
              <a:latin typeface="Century Gothic" pitchFamily="34" charset="0"/>
              <a:ea typeface="Vida 22 Pro"/>
              <a:cs typeface="Vida 22 Pro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1043608" y="2060848"/>
          <a:ext cx="7405718" cy="46951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71691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8. Основными функциями Центра являются:</a:t>
            </a:r>
          </a:p>
          <a:p>
            <a:r>
              <a:rPr lang="ru-RU" sz="1200" dirty="0" smtClean="0"/>
              <a:t>1) участие в оказании взрослому населению первичной медико-санитарной помощи;</a:t>
            </a:r>
          </a:p>
          <a:p>
            <a:r>
              <a:rPr lang="ru-RU" sz="1200" dirty="0" smtClean="0"/>
              <a:t>2) проведение обследования граждан с целью оценки функциональных и </a:t>
            </a:r>
            <a:r>
              <a:rPr lang="ru-RU" sz="1200" dirty="0" err="1" smtClean="0"/>
              <a:t>адаптативных</a:t>
            </a:r>
            <a:r>
              <a:rPr lang="ru-RU" sz="1200" dirty="0" smtClean="0"/>
              <a:t> резервов здоровья, выявления факторов риска развития неинфекционных </a:t>
            </a:r>
            <a:r>
              <a:rPr lang="ru-RU" sz="1200" dirty="0" smtClean="0"/>
              <a:t>заболеваний;</a:t>
            </a:r>
            <a:endParaRPr lang="ru-RU" sz="1200" dirty="0" smtClean="0"/>
          </a:p>
          <a:p>
            <a:r>
              <a:rPr lang="ru-RU" sz="1200" dirty="0" smtClean="0"/>
              <a:t>3) индивидуальное консультирование граждан по вопросам ведения здорового образа </a:t>
            </a:r>
            <a:r>
              <a:rPr lang="ru-RU" sz="1200" dirty="0" smtClean="0"/>
              <a:t>жизни;</a:t>
            </a:r>
            <a:endParaRPr lang="ru-RU" sz="1200" dirty="0" smtClean="0"/>
          </a:p>
          <a:p>
            <a:r>
              <a:rPr lang="ru-RU" sz="1200" dirty="0" smtClean="0"/>
              <a:t>4) проведение мероприятий по коррекции факторов риска развития неинфекционных </a:t>
            </a:r>
            <a:r>
              <a:rPr lang="ru-RU" sz="1200" dirty="0" smtClean="0"/>
              <a:t>заболеваний;.</a:t>
            </a:r>
            <a:endParaRPr lang="ru-RU" sz="1200" dirty="0" smtClean="0"/>
          </a:p>
          <a:p>
            <a:r>
              <a:rPr lang="ru-RU" sz="1200" dirty="0" smtClean="0"/>
              <a:t>5) направление пациентов в необходимых случаях к </a:t>
            </a:r>
            <a:r>
              <a:rPr lang="ru-RU" sz="1200" dirty="0" smtClean="0"/>
              <a:t>врачам-специалистам;</a:t>
            </a:r>
            <a:endParaRPr lang="ru-RU" sz="1200" dirty="0" smtClean="0"/>
          </a:p>
          <a:p>
            <a:r>
              <a:rPr lang="ru-RU" sz="1200" dirty="0" smtClean="0"/>
              <a:t>6) индивидуальное углубленное профилактическое консультирование по вопросам здорового </a:t>
            </a:r>
            <a:r>
              <a:rPr lang="ru-RU" sz="1200" dirty="0" smtClean="0"/>
              <a:t>питания;</a:t>
            </a:r>
            <a:endParaRPr lang="ru-RU" sz="1200" dirty="0" smtClean="0"/>
          </a:p>
          <a:p>
            <a:r>
              <a:rPr lang="ru-RU" sz="1200" dirty="0" smtClean="0"/>
              <a:t>7) участие в проведении диспансеризации и профилактических медицинских осмотров;</a:t>
            </a:r>
          </a:p>
          <a:p>
            <a:r>
              <a:rPr lang="ru-RU" sz="1200" dirty="0" smtClean="0"/>
              <a:t>8) диспансерное </a:t>
            </a:r>
            <a:r>
              <a:rPr lang="ru-RU" sz="1200" dirty="0" smtClean="0"/>
              <a:t>наблюдение;</a:t>
            </a:r>
            <a:endParaRPr lang="ru-RU" sz="1200" dirty="0" smtClean="0"/>
          </a:p>
          <a:p>
            <a:r>
              <a:rPr lang="ru-RU" sz="1200" b="1" dirty="0" smtClean="0"/>
              <a:t>9) организация и проведение мероприятий по информированию и мотивированию граждан к ведению здорового образа жизни (в том числе в трудовых и учебных коллективах), включая рациональное питание, увеличение двигательной активности, снижение стресса, прекращение потребления табака, пагубного потребления алкоголя, а также потребления наркотических средств и психотропных веществ без назначения врача;</a:t>
            </a:r>
          </a:p>
          <a:p>
            <a:r>
              <a:rPr lang="ru-RU" sz="1200" b="1" dirty="0" smtClean="0"/>
              <a:t>10) обучение граждан правилам оказания первой помощи при </a:t>
            </a:r>
            <a:r>
              <a:rPr lang="ru-RU" sz="1200" b="1" dirty="0" err="1" smtClean="0"/>
              <a:t>жизнеугрожающих</a:t>
            </a:r>
            <a:r>
              <a:rPr lang="ru-RU" sz="1200" b="1" dirty="0" smtClean="0"/>
              <a:t> заболеваниях и их осложнениях (острый коронарный синдром, острые нарушения мозгового кровообращения, острая сердечная недостаточность, внезапная сердечная смерть), включая индивидуальное и/или групповое обучение лиц, имеющих высокий риск развития указанных </a:t>
            </a:r>
            <a:r>
              <a:rPr lang="ru-RU" sz="1200" b="1" dirty="0" err="1" smtClean="0"/>
              <a:t>жизнеугрожающих</a:t>
            </a:r>
            <a:r>
              <a:rPr lang="ru-RU" sz="1200" b="1" dirty="0" smtClean="0"/>
              <a:t> состояний, и членов их семей;</a:t>
            </a:r>
          </a:p>
          <a:p>
            <a:r>
              <a:rPr lang="ru-RU" sz="1200" b="1" dirty="0" smtClean="0"/>
              <a:t>11) информирование врачей медицинской организации, в составе которой организован Центр, о случаях выявления граждан с высоким риском развития сердечно-сосудистых заболеваний;</a:t>
            </a:r>
          </a:p>
          <a:p>
            <a:r>
              <a:rPr lang="ru-RU" sz="1200" b="1" dirty="0" smtClean="0"/>
              <a:t>12) повышение уровня знаний медицинских работников медицинской организации по вопросам профилактики неинфекционных заболеваний и формирования здорового образа жизни;</a:t>
            </a:r>
          </a:p>
          <a:p>
            <a:r>
              <a:rPr lang="ru-RU" sz="1200" b="1" dirty="0" smtClean="0"/>
              <a:t>13) анализ распространенности факторов риска развития неинфекционных заболеваний, показателей заболеваемости, </a:t>
            </a:r>
            <a:r>
              <a:rPr lang="ru-RU" sz="1200" b="1" dirty="0" err="1" smtClean="0"/>
              <a:t>инвалидизации</a:t>
            </a:r>
            <a:r>
              <a:rPr lang="ru-RU" sz="1200" b="1" dirty="0" smtClean="0"/>
              <a:t> и смертности населения от указанных заболеваний;</a:t>
            </a:r>
          </a:p>
          <a:p>
            <a:r>
              <a:rPr lang="ru-RU" sz="1200" b="1" dirty="0" smtClean="0"/>
              <a:t>14) организация и участие в проведении мероприятий по пропаганде здорового образа жизни, включая пропаганду, направленную на прекращение потребления табака, пагубного потребления алкоголя и потребления наркотических средств и психотропных веществ без назначения врача среди населения;</a:t>
            </a:r>
          </a:p>
          <a:p>
            <a:r>
              <a:rPr lang="ru-RU" sz="1200" b="1" dirty="0" smtClean="0"/>
              <a:t>15) участие в разработке и реализации мероприятий по профилактике неинфекционных заболеваний и формированию здорового образа жизни;</a:t>
            </a:r>
          </a:p>
          <a:p>
            <a:r>
              <a:rPr lang="ru-RU" sz="1200" dirty="0" smtClean="0"/>
              <a:t>16) представление отчетности в установленном порядке</a:t>
            </a:r>
            <a:r>
              <a:rPr lang="ru-RU" sz="1200" dirty="0" smtClean="0">
                <a:hlinkClick r:id="rId2"/>
              </a:rPr>
              <a:t>**</a:t>
            </a:r>
            <a:r>
              <a:rPr lang="ru-RU" sz="1200" dirty="0" smtClean="0"/>
              <a:t>, сбор и предоставление первичных данных о медицинской деятельности для информационных систем в сфере здравоохранения</a:t>
            </a:r>
            <a:r>
              <a:rPr lang="ru-RU" sz="1200" dirty="0" smtClean="0">
                <a:hlinkClick r:id="rId2"/>
              </a:rPr>
              <a:t>***</a:t>
            </a:r>
            <a:r>
              <a:rPr lang="ru-RU" sz="1200" dirty="0" smtClean="0"/>
              <a:t>, в том числе контроль, учет и анализ результатов диспансеризации и профилактических медицинских осмотров.</a:t>
            </a:r>
            <a:endParaRPr lang="ru-RU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627784" y="836712"/>
          <a:ext cx="3844732" cy="5418039"/>
        </p:xfrm>
        <a:graphic>
          <a:graphicData uri="http://schemas.openxmlformats.org/drawingml/2006/table">
            <a:tbl>
              <a:tblPr/>
              <a:tblGrid>
                <a:gridCol w="325148"/>
                <a:gridCol w="2435758"/>
                <a:gridCol w="1083826"/>
              </a:tblGrid>
              <a:tr h="5575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 </a:t>
                      </a:r>
                    </a:p>
                    <a:p>
                      <a:pPr algn="ctr"/>
                      <a:r>
                        <a:rPr lang="ru-RU" sz="1200" dirty="0" err="1"/>
                        <a:t>п</a:t>
                      </a:r>
                      <a:r>
                        <a:rPr lang="ru-RU" sz="1200" dirty="0"/>
                        <a:t>/</a:t>
                      </a:r>
                      <a:r>
                        <a:rPr lang="ru-RU" sz="1200" dirty="0" err="1"/>
                        <a:t>п</a:t>
                      </a:r>
                      <a:endParaRPr lang="ru-RU" sz="1200" dirty="0"/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Наименование должности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Количество должностей, ед.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516"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1.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/>
                        <a:t>Заведующий - врач по медицинской профилактике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6453"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2.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/>
                        <a:t>Врач по медицинской профилактике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 на 40 тыс. взрослого населения</a:t>
                      </a:r>
                      <a:r>
                        <a:rPr lang="ru-RU" sz="1200" u="none" strike="noStrike">
                          <a:solidFill>
                            <a:srgbClr val="734C9B"/>
                          </a:solidFill>
                          <a:hlinkClick r:id="rId2"/>
                        </a:rPr>
                        <a:t>**</a:t>
                      </a:r>
                      <a:endParaRPr lang="ru-RU" sz="1200"/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516"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3.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/>
                        <a:t>Врач - психотерапевт или медицинский психолог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581"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4.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/>
                        <a:t>Гигиенист стоматологический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581"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5.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/>
                        <a:t>Инструктор по лечебной физкультуре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8581"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6.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/>
                        <a:t>Старшая медицинская сестра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74324"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7.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/>
                        <a:t>Медицинская сестра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1 на 1 должность врача по медицинской профилактике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57516">
                <a:tc>
                  <a:txBody>
                    <a:bodyPr/>
                    <a:lstStyle/>
                    <a:p>
                      <a:pPr algn="ctr"/>
                      <a:r>
                        <a:rPr lang="ru-RU" sz="1200"/>
                        <a:t>8.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/>
                        <a:t>Медицинский оптик-оптометрист (медицинская сестра</a:t>
                      </a:r>
                      <a:r>
                        <a:rPr lang="ru-RU" sz="1200" u="none" strike="noStrike">
                          <a:solidFill>
                            <a:srgbClr val="734C9B"/>
                          </a:solidFill>
                          <a:hlinkClick r:id="rId2"/>
                        </a:rPr>
                        <a:t>***</a:t>
                      </a:r>
                      <a:r>
                        <a:rPr lang="ru-RU" sz="1200"/>
                        <a:t>)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1</a:t>
                      </a:r>
                    </a:p>
                  </a:txBody>
                  <a:tcPr marL="61576" marR="61576" marT="30788" marB="3078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Прямоугольник 14"/>
          <p:cNvSpPr>
            <a:spLocks noChangeArrowheads="1"/>
          </p:cNvSpPr>
          <p:nvPr/>
        </p:nvSpPr>
        <p:spPr bwMode="auto">
          <a:xfrm>
            <a:off x="250825" y="1341438"/>
            <a:ext cx="4968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Century Gothic" pitchFamily="34" charset="0"/>
                <a:ea typeface="Vida 32 Pro"/>
                <a:cs typeface="Vida 32 Pro"/>
              </a:rPr>
              <a:t>КЛЮЧЕВЫЕ УЧАСТНИКИ</a:t>
            </a:r>
          </a:p>
        </p:txBody>
      </p:sp>
      <p:sp>
        <p:nvSpPr>
          <p:cNvPr id="6149" name="Прямоугольник 20"/>
          <p:cNvSpPr>
            <a:spLocks noChangeArrowheads="1"/>
          </p:cNvSpPr>
          <p:nvPr/>
        </p:nvSpPr>
        <p:spPr bwMode="auto">
          <a:xfrm>
            <a:off x="4572000" y="2286000"/>
            <a:ext cx="427672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0825" indent="-250825"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ru-RU" sz="1600">
                <a:solidFill>
                  <a:srgbClr val="000000"/>
                </a:solidFill>
                <a:latin typeface="Century Gothic" pitchFamily="34" charset="0"/>
                <a:ea typeface="Vida 32 Pro"/>
                <a:cs typeface="Vida 32 Pro"/>
              </a:rPr>
              <a:t>Медицинские организации автономного округа</a:t>
            </a:r>
          </a:p>
          <a:p>
            <a:pPr marL="250825" indent="-250825"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ru-RU" sz="1600">
                <a:solidFill>
                  <a:srgbClr val="000000"/>
                </a:solidFill>
                <a:latin typeface="Century Gothic" pitchFamily="34" charset="0"/>
                <a:ea typeface="Vida 32 Pro"/>
                <a:cs typeface="Vida 32 Pro"/>
              </a:rPr>
              <a:t>Социально-ориентированные некоммерческие организации Югры</a:t>
            </a:r>
          </a:p>
        </p:txBody>
      </p:sp>
      <p:sp>
        <p:nvSpPr>
          <p:cNvPr id="6150" name="Прямоугольник 20"/>
          <p:cNvSpPr>
            <a:spLocks noChangeArrowheads="1"/>
          </p:cNvSpPr>
          <p:nvPr/>
        </p:nvSpPr>
        <p:spPr bwMode="auto">
          <a:xfrm>
            <a:off x="428625" y="2357438"/>
            <a:ext cx="4276725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0825" indent="-250825"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ru-RU" sz="1600">
                <a:solidFill>
                  <a:srgbClr val="000000"/>
                </a:solidFill>
                <a:latin typeface="Century Gothic" pitchFamily="34" charset="0"/>
                <a:ea typeface="Vida 32 Pro"/>
                <a:cs typeface="Vida 32 Pro"/>
              </a:rPr>
              <a:t>Департамент здравоохранения Югры</a:t>
            </a:r>
          </a:p>
          <a:p>
            <a:pPr marL="250825" indent="-250825">
              <a:spcAft>
                <a:spcPts val="1200"/>
              </a:spcAft>
              <a:buClr>
                <a:schemeClr val="tx1"/>
              </a:buClr>
              <a:buFont typeface="Arial" pitchFamily="34" charset="0"/>
              <a:buChar char="•"/>
            </a:pPr>
            <a:r>
              <a:rPr lang="ru-RU" sz="1600">
                <a:solidFill>
                  <a:srgbClr val="000000"/>
                </a:solidFill>
                <a:latin typeface="Century Gothic" pitchFamily="34" charset="0"/>
                <a:ea typeface="Vida 32 Pro"/>
                <a:cs typeface="Vida 32 Pro"/>
              </a:rPr>
              <a:t>БУ «Центр медицинской профилактики»</a:t>
            </a:r>
            <a:endParaRPr lang="en-US" sz="1600">
              <a:solidFill>
                <a:srgbClr val="000000"/>
              </a:solidFill>
              <a:latin typeface="Century Gothic" pitchFamily="34" charset="0"/>
              <a:ea typeface="Vida 32 Pro"/>
              <a:cs typeface="Vida 32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Прямоугольник 14"/>
          <p:cNvSpPr>
            <a:spLocks noChangeArrowheads="1"/>
          </p:cNvSpPr>
          <p:nvPr/>
        </p:nvSpPr>
        <p:spPr bwMode="auto">
          <a:xfrm>
            <a:off x="250825" y="1341438"/>
            <a:ext cx="69008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>
                <a:latin typeface="Century Gothic" pitchFamily="34" charset="0"/>
                <a:ea typeface="Vida 32 Pro"/>
                <a:cs typeface="Vida 32 Pro"/>
              </a:rPr>
              <a:t>ФИНАНСОВАЯ ОБЕСПЕЧЕННОСТЬ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81000" y="2060575"/>
          <a:ext cx="8367255" cy="3960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1154">
                  <a:extLst>
                    <a:ext uri="{9D8B030D-6E8A-4147-A177-3AD203B41FA5}"/>
                  </a:extLst>
                </a:gridCol>
                <a:gridCol w="973643">
                  <a:extLst>
                    <a:ext uri="{9D8B030D-6E8A-4147-A177-3AD203B41FA5}"/>
                  </a:extLst>
                </a:gridCol>
                <a:gridCol w="791896">
                  <a:extLst>
                    <a:ext uri="{9D8B030D-6E8A-4147-A177-3AD203B41FA5}"/>
                  </a:extLst>
                </a:gridCol>
                <a:gridCol w="765931">
                  <a:extLst>
                    <a:ext uri="{9D8B030D-6E8A-4147-A177-3AD203B41FA5}"/>
                  </a:extLst>
                </a:gridCol>
                <a:gridCol w="1044132">
                  <a:extLst>
                    <a:ext uri="{9D8B030D-6E8A-4147-A177-3AD203B41FA5}"/>
                  </a:extLst>
                </a:gridCol>
                <a:gridCol w="1370499">
                  <a:extLst>
                    <a:ext uri="{9D8B030D-6E8A-4147-A177-3AD203B41FA5}"/>
                  </a:extLst>
                </a:gridCol>
              </a:tblGrid>
              <a:tr h="4499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ru-RU" sz="14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87073" marR="87073" marT="43536" marB="43536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2019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2020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2021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2022 - 2024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Всего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  <a:tr h="651170">
                <a:tc>
                  <a:txBody>
                    <a:bodyPr/>
                    <a:lstStyle/>
                    <a:p>
                      <a:pPr marL="182563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  <a:latin typeface="Century Gothic" panose="020B0502020202020204" pitchFamily="34" charset="0"/>
                        </a:rPr>
                        <a:t>Потребность в </a:t>
                      </a:r>
                      <a:r>
                        <a:rPr lang="ru-RU" sz="1600" b="1" dirty="0" smtClean="0">
                          <a:effectLst/>
                          <a:latin typeface="Century Gothic" panose="020B0502020202020204" pitchFamily="34" charset="0"/>
                        </a:rPr>
                        <a:t>бюджетном финансировании</a:t>
                      </a:r>
                      <a:r>
                        <a:rPr lang="ru-RU" sz="1600" b="1" dirty="0">
                          <a:effectLst/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ru-RU" sz="1600" b="1" dirty="0" smtClean="0">
                          <a:effectLst/>
                          <a:latin typeface="Century Gothic" panose="020B0502020202020204" pitchFamily="34" charset="0"/>
                        </a:rPr>
                        <a:t>млн</a:t>
                      </a:r>
                      <a:r>
                        <a:rPr lang="ru-RU" sz="1600" b="1" dirty="0">
                          <a:effectLst/>
                          <a:latin typeface="Century Gothic" panose="020B0502020202020204" pitchFamily="34" charset="0"/>
                        </a:rPr>
                        <a:t>. руб</a:t>
                      </a:r>
                      <a:r>
                        <a:rPr lang="ru-RU" sz="1600" b="1" dirty="0" smtClean="0">
                          <a:effectLst/>
                          <a:latin typeface="Century Gothic" panose="020B0502020202020204" pitchFamily="34" charset="0"/>
                        </a:rPr>
                        <a:t>.</a:t>
                      </a:r>
                      <a:endParaRPr lang="ru-RU" sz="16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6,964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6,964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6,964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20,892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41,784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  <a:tr h="388461">
                <a:tc>
                  <a:txBody>
                    <a:bodyPr/>
                    <a:lstStyle/>
                    <a:p>
                      <a:pPr marL="0" indent="26987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effectLst/>
                          <a:latin typeface="Century Gothic" panose="020B0502020202020204" pitchFamily="34" charset="0"/>
                        </a:rPr>
                        <a:t>Утверждено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00B05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388461">
                <a:tc>
                  <a:txBody>
                    <a:bodyPr/>
                    <a:lstStyle/>
                    <a:p>
                      <a:pPr marL="179388" indent="360363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Федеральный бюджет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/>
                </a:extLst>
              </a:tr>
              <a:tr h="388461">
                <a:tc>
                  <a:txBody>
                    <a:bodyPr/>
                    <a:lstStyle/>
                    <a:p>
                      <a:pPr marL="179388" indent="360363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Региональный бюджет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6,964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6,964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6,964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20,892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41,784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  <a:tr h="388461">
                <a:tc>
                  <a:txBody>
                    <a:bodyPr/>
                    <a:lstStyle/>
                    <a:p>
                      <a:pPr marL="0" indent="269875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smtClean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</a:rPr>
                        <a:t>Дефицит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347812">
                <a:tc>
                  <a:txBody>
                    <a:bodyPr/>
                    <a:lstStyle/>
                    <a:p>
                      <a:pPr marL="179388" indent="360363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effectLst/>
                          <a:latin typeface="Century Gothic" panose="020B0502020202020204" pitchFamily="34" charset="0"/>
                        </a:rPr>
                        <a:t>Федеральный бюджет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/>
                </a:extLst>
              </a:tr>
              <a:tr h="400773">
                <a:tc>
                  <a:txBody>
                    <a:bodyPr/>
                    <a:lstStyle/>
                    <a:p>
                      <a:pPr marL="179388" indent="360363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Региональный бюджет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0" marR="9070" marT="9070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/>
                </a:extLst>
              </a:tr>
              <a:tr h="556875">
                <a:tc>
                  <a:txBody>
                    <a:bodyPr/>
                    <a:lstStyle/>
                    <a:p>
                      <a:pPr marL="182563" indent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0076BD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Потребность в привлеченных средствах, млн. руб.</a:t>
                      </a:r>
                    </a:p>
                  </a:txBody>
                  <a:tcPr marL="9070" marR="9070" marT="9070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2924944"/>
            <a:ext cx="734481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В последние годы темпы роста средней продолжительности жизни в России – одни из самых высоких в мире. Нам удалось этого добиться. Продолжительность жизни увеличилась более чем на семь лет и составляет 73 года. Но и этого, конечно, недостаточно. Сегодня мы обязаны поставить перед собой цель принципиально нового уровня. К концу следующего десятилетия Россия должна уверенно войти в клуб стран «80 плюс», где продолжительность жизни превышает 80 лет. Это в том числе такие страны, как Япония, Франция, Германия.</a:t>
            </a:r>
          </a:p>
          <a:p>
            <a:r>
              <a:rPr lang="ru-RU" sz="1600" dirty="0" smtClean="0"/>
              <a:t>При этом опережающими темпами должна расти продолжительность именно здоровой, активной, полноценной жизни, когда человека не ограничивают, не сковывают болезни. Убеждён, такая цель, учитывая положительную динамику прошлых лет, достижима. И для этого всей России, конечно, предстоит сделать большой шаг в своём развитии, чтобы качественно изменилась жизнь каждого человека.</a:t>
            </a:r>
          </a:p>
          <a:p>
            <a:r>
              <a:rPr lang="ru-RU" i="1" dirty="0" smtClean="0"/>
              <a:t>Послание </a:t>
            </a:r>
            <a:r>
              <a:rPr lang="ru-RU" i="1" dirty="0"/>
              <a:t>Президента Федеральному Собранию</a:t>
            </a:r>
          </a:p>
          <a:p>
            <a:r>
              <a:rPr lang="ru-RU" i="1" dirty="0" smtClean="0"/>
              <a:t>1 марта 2018 года</a:t>
            </a:r>
            <a:endParaRPr lang="ru-RU" i="1" dirty="0"/>
          </a:p>
        </p:txBody>
      </p:sp>
      <p:pic>
        <p:nvPicPr>
          <p:cNvPr id="1026" name="Picture 2" descr="ÐÐ¾ÑÐ»Ð°Ð½Ð¸Ðµ ÐÑÐµÐ·Ð¸Ð´ÐµÐ½ÑÐ° Ð¤ÐµÐ´ÐµÑÐ°Ð»ÑÐ½Ð¾Ð¼Ñ Ð¡Ð¾Ð±ÑÐ°Ð½Ð¸Ñ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8640"/>
            <a:ext cx="4320480" cy="26658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844824"/>
            <a:ext cx="813690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1400" dirty="0" smtClean="0"/>
              <a:t>1. Правительству Российской Федерации обеспечить достижение следующих национальных целей развития Российской Федерации на период до 2024 года: </a:t>
            </a:r>
          </a:p>
          <a:p>
            <a:pPr marL="342900" indent="-342900"/>
            <a:r>
              <a:rPr lang="ru-RU" sz="1400" dirty="0" smtClean="0"/>
              <a:t>	</a:t>
            </a:r>
            <a:r>
              <a:rPr lang="ru-RU" sz="1400" i="1" dirty="0" smtClean="0"/>
              <a:t>а) обеспечение устойчивого естественного роста численности населения Российской Федерации; </a:t>
            </a:r>
          </a:p>
          <a:p>
            <a:pPr marL="342900" indent="-342900"/>
            <a:r>
              <a:rPr lang="ru-RU" sz="1400" i="1" dirty="0" smtClean="0"/>
              <a:t>	б) повышение ожидаемой продолжительности жизни до 78 лет (к 2030 году - до 80 лет)</a:t>
            </a:r>
          </a:p>
          <a:p>
            <a:pPr marL="342900" indent="-342900"/>
            <a:r>
              <a:rPr lang="ru-RU" sz="1400" dirty="0" smtClean="0"/>
              <a:t>2. Правительству Российской Федерации: </a:t>
            </a:r>
          </a:p>
          <a:p>
            <a:pPr marL="342900" indent="-342900"/>
            <a:r>
              <a:rPr lang="ru-RU" sz="1400" dirty="0" smtClean="0"/>
              <a:t>	</a:t>
            </a:r>
            <a:r>
              <a:rPr lang="ru-RU" sz="1400" i="1" dirty="0" smtClean="0"/>
              <a:t>б) в соответствии с национальными целями, определенными пунктом 1 настоящего Указа, разработать (скорректировать) совместно с органами государственной власти субъектов Российской Федерации и представить до 1 октября 2018 г. для рассмотрения на заседании Совета при Президенте Российской Федерации по стратегическому развитию и национальным проектам национальные проекты (программы) по следующим направлениям: (В редакции Указа Президента Российской Федерации от 19.07.2018 г. N 444) демография; здравоохранение…</a:t>
            </a:r>
          </a:p>
          <a:p>
            <a:pPr marL="342900" indent="-342900"/>
            <a:r>
              <a:rPr lang="ru-RU" sz="1400" dirty="0" smtClean="0"/>
              <a:t>3. Правительству Российской Федерации при разработке национальной программы в сфере демографического развития исходить из того, что в 2024 году необходимо обеспечить:</a:t>
            </a:r>
          </a:p>
          <a:p>
            <a:pPr marL="342900" indent="-342900"/>
            <a:r>
              <a:rPr lang="ru-RU" sz="1400" dirty="0" smtClean="0"/>
              <a:t>	</a:t>
            </a:r>
            <a:r>
              <a:rPr lang="ru-RU" sz="1400" i="1" dirty="0" smtClean="0"/>
              <a:t>а</a:t>
            </a:r>
            <a:r>
              <a:rPr lang="ru-RU" sz="1400" i="1" dirty="0"/>
              <a:t>) достижение следующих целей и целевых показателей: </a:t>
            </a:r>
            <a:endParaRPr lang="ru-RU" sz="1400" i="1" dirty="0" smtClean="0"/>
          </a:p>
          <a:p>
            <a:pPr marL="342900" indent="-342900"/>
            <a:r>
              <a:rPr lang="ru-RU" sz="1400" i="1" dirty="0" smtClean="0"/>
              <a:t>	увеличение </a:t>
            </a:r>
            <a:r>
              <a:rPr lang="ru-RU" sz="1400" i="1" dirty="0"/>
              <a:t>ожидаемой продолжительности здоровой жизни до 67 лет; увеличение суммарного коэффициента рождаемости до 1,7; увеличение доли граждан, ведущих здоровый образ жизни, а также увеличение до 55 процентов доли граждан, систематически занимающихся физической культурой и спортом</a:t>
            </a:r>
            <a:r>
              <a:rPr lang="ru-RU" sz="1400" i="1" dirty="0" smtClean="0"/>
              <a:t>;</a:t>
            </a:r>
          </a:p>
          <a:p>
            <a:pPr marL="342900" indent="-342900"/>
            <a:r>
              <a:rPr lang="ru-RU" sz="1400" i="1" dirty="0" smtClean="0"/>
              <a:t>	б</a:t>
            </a:r>
            <a:r>
              <a:rPr lang="ru-RU" sz="1400" i="1" dirty="0"/>
              <a:t>) решение следующих задач</a:t>
            </a:r>
            <a:r>
              <a:rPr lang="ru-RU" sz="1400" i="1" dirty="0" smtClean="0"/>
              <a:t>:</a:t>
            </a:r>
          </a:p>
          <a:p>
            <a:pPr marL="342900" indent="-342900"/>
            <a:r>
              <a:rPr lang="ru-RU" sz="1400" i="1" dirty="0"/>
              <a:t>	формирование системы мотивации граждан к здоровому образу жизни, включая здоровое питание и отказ от вредных </a:t>
            </a:r>
            <a:r>
              <a:rPr lang="ru-RU" sz="1400" i="1" dirty="0" smtClean="0"/>
              <a:t>привычек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835696" y="692696"/>
            <a:ext cx="62646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/>
              <a:t>Указ Президента Российской Федерации от 07.05.2018 г. № 204</a:t>
            </a:r>
          </a:p>
          <a:p>
            <a:pPr algn="r"/>
            <a:r>
              <a:rPr lang="ru-RU" sz="1600" b="1" dirty="0"/>
              <a:t>О национальных целях и стратегических задачах развития Российской Федерации на период до 2024 года</a:t>
            </a:r>
          </a:p>
          <a:p>
            <a:pPr algn="r"/>
            <a:r>
              <a:rPr lang="ru-RU" sz="1600" dirty="0"/>
              <a:t>Вступил в силу с 7 мая 2018 </a:t>
            </a:r>
            <a:r>
              <a:rPr lang="ru-RU" sz="1600" dirty="0" smtClean="0"/>
              <a:t>года</a:t>
            </a:r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764704"/>
            <a:ext cx="78488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Национальный проект «Демография»</a:t>
            </a:r>
          </a:p>
          <a:p>
            <a:r>
              <a:rPr lang="ru-RU" sz="1600" dirty="0" smtClean="0"/>
              <a:t>В национальный проект «Демография» включены 5 федеральных проектов 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«Финансовая поддержка семей при рождении детей»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«Содействие занятости женщин – создание условий дошкольного образования для детей возрасте до трех лет»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«Старшее поколение»</a:t>
            </a:r>
          </a:p>
          <a:p>
            <a:pPr>
              <a:buFont typeface="Arial" pitchFamily="34" charset="0"/>
              <a:buChar char="•"/>
            </a:pPr>
            <a:r>
              <a:rPr lang="ru-RU" sz="1600" b="1" dirty="0" smtClean="0"/>
              <a:t>«Укрепление общественного здоровья»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«Спорт – норма жизни»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2826127"/>
            <a:ext cx="80648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Национальный проект «Здравоохранение»</a:t>
            </a:r>
          </a:p>
          <a:p>
            <a:r>
              <a:rPr lang="ru-RU" sz="1600" dirty="0" smtClean="0"/>
              <a:t>В национальный проект «Здравоохранение» включены 8 федеральных проектов :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«Развитие системы оказания первичной медико-санитарной помощи»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«Борьба с </a:t>
            </a:r>
            <a:r>
              <a:rPr lang="ru-RU" sz="1600" dirty="0" err="1" smtClean="0"/>
              <a:t>сердечно-сосудистыми</a:t>
            </a:r>
            <a:r>
              <a:rPr lang="ru-RU" sz="1600" dirty="0" smtClean="0"/>
              <a:t> заболеваниями»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«Борьба с онкологическими заболеваниями»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«Развитие детского здравоохранения, включая создание современной инфраструктуры оказания медицинской помощи детям»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«Обеспечение медицинских организаций системы здравоохранения квалифицированными кадрами»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«Создание единого цифрового контура в здравоохранении на основе единой государственной Российской Федерации здравоохранения информационной системы Российской Федерации здравоохранения (ЕГИСЗ)»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«Развитие экспорта медицинских услуг» </a:t>
            </a:r>
          </a:p>
          <a:p>
            <a:pPr>
              <a:buFont typeface="Arial" pitchFamily="34" charset="0"/>
              <a:buChar char="•"/>
            </a:pPr>
            <a:r>
              <a:rPr lang="ru-RU" sz="1600" i="1" dirty="0" smtClean="0"/>
              <a:t>«Развитие сети национальных медицинских исследовательских центров и внедрение инновационных медицинских технологий»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8229600" cy="868958"/>
          </a:xfrm>
        </p:spPr>
        <p:txBody>
          <a:bodyPr>
            <a:normAutofit/>
          </a:bodyPr>
          <a:lstStyle/>
          <a:p>
            <a:r>
              <a:rPr lang="ru-RU" sz="1200" b="1" dirty="0" smtClean="0"/>
              <a:t>Цели, целевые и дополнительные показатели национального проекта</a:t>
            </a:r>
            <a:endParaRPr lang="ru-RU" sz="1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7504" y="1988840"/>
          <a:ext cx="8877660" cy="3053080"/>
        </p:xfrm>
        <a:graphic>
          <a:graphicData uri="http://schemas.openxmlformats.org/drawingml/2006/table">
            <a:tbl>
              <a:tblPr/>
              <a:tblGrid>
                <a:gridCol w="593884"/>
                <a:gridCol w="2375541"/>
                <a:gridCol w="816592"/>
                <a:gridCol w="813525"/>
                <a:gridCol w="584069"/>
                <a:gridCol w="577029"/>
                <a:gridCol w="501927"/>
                <a:gridCol w="475901"/>
                <a:gridCol w="621919"/>
                <a:gridCol w="473211"/>
                <a:gridCol w="511060"/>
                <a:gridCol w="533002"/>
              </a:tblGrid>
              <a:tr h="99929">
                <a:tc rowSpan="2">
                  <a:txBody>
                    <a:bodyPr/>
                    <a:lstStyle/>
                    <a:p>
                      <a:pPr marL="13081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№</a:t>
                      </a:r>
                    </a:p>
                    <a:p>
                      <a:pPr marL="100330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</a:rPr>
                        <a:t>п</a:t>
                      </a:r>
                      <a:r>
                        <a:rPr lang="ru-RU" sz="1200" dirty="0">
                          <a:latin typeface="+mn-lt"/>
                          <a:ea typeface="Times New Roman"/>
                        </a:rPr>
                        <a:t>/</a:t>
                      </a:r>
                      <a:r>
                        <a:rPr lang="ru-RU" sz="1200" dirty="0" err="1">
                          <a:latin typeface="+mn-lt"/>
                          <a:ea typeface="Times New Roman"/>
                        </a:rPr>
                        <a:t>п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65405" marR="67310" algn="ctr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Цель, целевой показатель, дополнительный</a:t>
                      </a:r>
                    </a:p>
                    <a:p>
                      <a:pPr marL="67310" marR="66675" algn="ctr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показатель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18288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Уровень</a:t>
                      </a:r>
                    </a:p>
                    <a:p>
                      <a:pPr marL="160020">
                        <a:lnSpc>
                          <a:spcPts val="13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контроля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4241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Базовое значение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1459865" marR="1455420" algn="ctr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Times New Roman"/>
                        </a:rPr>
                        <a:t>Период </a:t>
                      </a:r>
                      <a:r>
                        <a:rPr lang="ru-RU" sz="1200" dirty="0">
                          <a:latin typeface="+mn-lt"/>
                          <a:ea typeface="Times New Roman"/>
                        </a:rPr>
                        <a:t>год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88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7170" marR="217170" algn="ctr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Значение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Дата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7470" marR="73660" algn="ctr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2018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2019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2020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6680" marR="97155" algn="ctr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2021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8745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2022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2023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8585" marR="98425" algn="ctr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2024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629">
                <a:tc>
                  <a:txBody>
                    <a:bodyPr/>
                    <a:lstStyle/>
                    <a:p>
                      <a:pPr marL="76835" marR="76835" algn="ctr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3.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" marR="19685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Цель: увеличение доли граждан, ведущих здоровый образ жизни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415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Президиум Совета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36">
                <a:tc>
                  <a:txBody>
                    <a:bodyPr/>
                    <a:lstStyle/>
                    <a:p>
                      <a:pPr marL="76835" marR="76835" algn="ctr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3.1.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780" marR="415290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Целевой показатель: Обращаемость в медицинские организации по вопросам</a:t>
                      </a:r>
                    </a:p>
                    <a:p>
                      <a:pPr marL="17780">
                        <a:lnSpc>
                          <a:spcPts val="128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здорового образа жизни (тысяч человек)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415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Президиум Совета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368300" indent="88900" algn="ctr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1676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5885" marR="93345" algn="ctr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31 декабря</a:t>
                      </a:r>
                    </a:p>
                    <a:p>
                      <a:pPr marL="95885" marR="91440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2017 г.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0645" marR="76835" algn="ctr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1718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1861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1285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2005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7950" marR="98425" algn="ctr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2248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1920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2491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3825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2734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9855" marR="96520" algn="ctr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2997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36">
                <a:tc>
                  <a:txBody>
                    <a:bodyPr/>
                    <a:lstStyle/>
                    <a:p>
                      <a:pPr marL="114300" marR="51435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3.2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 marR="24765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Число лиц, которым рекомендованы индивидуальные планы по здоровому образу жизни (паспорта здоровья),</a:t>
                      </a:r>
                    </a:p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в центрах здоровья (млн. человек)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Президиум Совета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2385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0030" marR="99060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31 декабря</a:t>
                      </a:r>
                    </a:p>
                    <a:p>
                      <a:pPr marL="240030" marR="97155"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2017 г.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9050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4,2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4,4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8110" marR="126365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4,7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1430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+mn-lt"/>
                          <a:ea typeface="Times New Roman"/>
                        </a:rPr>
                        <a:t>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8745" marR="132080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5,3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840" marR="123190" algn="ctr">
                        <a:lnSpc>
                          <a:spcPts val="133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5,5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07504" y="5157192"/>
          <a:ext cx="8856983" cy="1427480"/>
        </p:xfrm>
        <a:graphic>
          <a:graphicData uri="http://schemas.openxmlformats.org/drawingml/2006/table">
            <a:tbl>
              <a:tblPr/>
              <a:tblGrid>
                <a:gridCol w="359239"/>
                <a:gridCol w="2788284"/>
                <a:gridCol w="1409149"/>
                <a:gridCol w="2018638"/>
                <a:gridCol w="2281673"/>
              </a:tblGrid>
              <a:tr h="211659">
                <a:tc>
                  <a:txBody>
                    <a:bodyPr/>
                    <a:lstStyle/>
                    <a:p>
                      <a:pPr marL="6794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№</a:t>
                      </a:r>
                    </a:p>
                    <a:p>
                      <a:pPr marL="67945"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</a:rPr>
                        <a:t>п</a:t>
                      </a:r>
                      <a:r>
                        <a:rPr lang="ru-RU" sz="1200" dirty="0">
                          <a:latin typeface="+mn-lt"/>
                          <a:ea typeface="Times New Roman"/>
                        </a:rPr>
                        <a:t>/</a:t>
                      </a:r>
                      <a:r>
                        <a:rPr lang="ru-RU" sz="1200" dirty="0" err="1">
                          <a:latin typeface="+mn-lt"/>
                          <a:ea typeface="Times New Roman"/>
                        </a:rPr>
                        <a:t>п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77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Наименование</a:t>
                      </a:r>
                    </a:p>
                    <a:p>
                      <a:pPr marL="64770"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федерального проекта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Сроки</a:t>
                      </a:r>
                    </a:p>
                    <a:p>
                      <a:pPr marL="66040"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реализации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Куратор федерального проекта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34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Руководитель федерального проекта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659">
                <a:tc>
                  <a:txBody>
                    <a:bodyPr/>
                    <a:lstStyle/>
                    <a:p>
                      <a:pPr marL="67945">
                        <a:lnSpc>
                          <a:spcPts val="132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Times New Roman"/>
                        </a:rPr>
                        <a:t>4</a:t>
                      </a:r>
                      <a:endParaRPr lang="ru-RU" sz="1200" dirty="0">
                        <a:latin typeface="+mn-lt"/>
                        <a:ea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marR="308610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Формирование системы мотивации граждан к здоровому образу жизни, включая здоровое питание и отказ от вредных привычек (Укрепление общественного здоровья)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1 января 2019 г. -</a:t>
                      </a:r>
                    </a:p>
                    <a:p>
                      <a:pPr marL="69215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31 декабря 2024 г.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310" marR="479425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Т.А.Голикова, Заместитель Председателя Правительства</a:t>
                      </a:r>
                      <a:r>
                        <a:rPr lang="ru-RU" sz="1200" spc="-55" dirty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200" dirty="0">
                          <a:latin typeface="+mn-lt"/>
                          <a:ea typeface="Times New Roman"/>
                        </a:rPr>
                        <a:t>Российской Федерации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6675" marR="1042035">
                        <a:spcBef>
                          <a:spcPts val="665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+mn-lt"/>
                          <a:ea typeface="Times New Roman"/>
                        </a:rPr>
                        <a:t>О.О.Салагай</a:t>
                      </a:r>
                      <a:r>
                        <a:rPr lang="ru-RU" sz="1200" dirty="0">
                          <a:latin typeface="+mn-lt"/>
                          <a:ea typeface="Times New Roman"/>
                        </a:rPr>
                        <a:t>, заместитель Министра</a:t>
                      </a:r>
                    </a:p>
                    <a:p>
                      <a:pPr marL="66675" marR="620395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+mn-lt"/>
                          <a:ea typeface="Times New Roman"/>
                        </a:rPr>
                        <a:t>здравоохранения Российской Федерации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283968" y="0"/>
            <a:ext cx="51480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sz="1200" dirty="0" smtClean="0"/>
              <a:t>УТВЕРЖДЕН президиумом Совета при Президенте Российской Федерации </a:t>
            </a:r>
          </a:p>
          <a:p>
            <a:r>
              <a:rPr lang="ru-RU" sz="1200" dirty="0" smtClean="0"/>
              <a:t>по стратегическому развитию и национальным проектам (протокол от 24 декабря 2018 г. № 16) 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836712"/>
            <a:ext cx="756084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sz="1200" dirty="0" smtClean="0"/>
              <a:t> </a:t>
            </a:r>
            <a:r>
              <a:rPr lang="ru-RU" sz="1200" b="1" dirty="0" smtClean="0"/>
              <a:t>П А С П О Р Т </a:t>
            </a:r>
          </a:p>
          <a:p>
            <a:pPr algn="ctr"/>
            <a:r>
              <a:rPr lang="ru-RU" sz="1200" b="1" dirty="0" smtClean="0"/>
              <a:t>Национального проекта "Демография" </a:t>
            </a:r>
            <a:endParaRPr lang="ru-RU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1556792"/>
          <a:ext cx="8712966" cy="5267783"/>
        </p:xfrm>
        <a:graphic>
          <a:graphicData uri="http://schemas.openxmlformats.org/drawingml/2006/table">
            <a:tbl>
              <a:tblPr/>
              <a:tblGrid>
                <a:gridCol w="535596"/>
                <a:gridCol w="2391110"/>
                <a:gridCol w="911641"/>
                <a:gridCol w="837507"/>
                <a:gridCol w="837507"/>
                <a:gridCol w="457163"/>
                <a:gridCol w="457163"/>
                <a:gridCol w="457163"/>
                <a:gridCol w="457163"/>
                <a:gridCol w="457163"/>
                <a:gridCol w="457163"/>
                <a:gridCol w="456627"/>
              </a:tblGrid>
              <a:tr h="615519">
                <a:tc gridSpan="12">
                  <a:txBody>
                    <a:bodyPr/>
                    <a:lstStyle/>
                    <a:p>
                      <a:pPr marL="450215" indent="-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Цель: обеспечение к 2024 году увеличения доли граждан, ведущих здоровый образ жизни.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45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№ п/п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Наименование показателя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Тип показателя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Базовое значение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Период, год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2018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2021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2022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2023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2024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5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Значение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7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Розничные продажи сигарет 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и папирос на душу населения (тысяч штук)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Основной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1,5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31.12.2017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1,45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1,4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1,35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1,3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1,25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1,2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1,15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09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Розничные продажи алкогольной продукции</a:t>
                      </a:r>
                      <a:b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 душу населения (в литрах этанола)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Основной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6,6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31.12.2016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6,45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6,38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6,30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6,23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6,15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6,08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6,0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9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Смертность мужчин в возрасте 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16-59 лет (на 100 тыс. населения)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Основной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735,7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31.12.2017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709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682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648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614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585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560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530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9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Смертность женщин в возрасте </a:t>
                      </a:r>
                      <a:b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16-54 лет (на 100 тыс. населения)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Дополнительный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209,4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31.12.2017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205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199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196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192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188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8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Обращаемость в медицинские организации по вопросам  здорового образа жизни (тысяч человек)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Дополнительный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1676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31.12.2017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1718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1861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2005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2248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2491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2734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2997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049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Темпы прироста первичной заболеваемости ожирением (%)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Дополнительный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26%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31.12.2017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26%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13%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13%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12%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7%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5%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Число случаев временной нетрудоспособности (на 1 тыс. населения)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Дополнительный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132,4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31.12.2017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131,7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130,9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130,0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129,0</a:t>
                      </a:r>
                      <a:endParaRPr lang="ru-RU" sz="12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128,0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127,0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126,0</a:t>
                      </a:r>
                      <a:endParaRPr lang="ru-RU" sz="12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2490" marR="224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908720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/>
              <a:t>Цель и показатели федерального проекта «Формирование системы мотивации граждан к здоровому образу жизни, включая здоровое питание и отказ от вредных привычек»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 соответствии с Указом Президента Российской Федерации от 07.05.2018 № 204 «О национальных целях и стратегических задачах развития Российской Федерации на период   до 2024 года» в Ханты-Мансийском автономном округе – Югре утвержден портфель проектов «Демография».</a:t>
            </a:r>
          </a:p>
          <a:p>
            <a:r>
              <a:rPr lang="ru-RU" dirty="0" smtClean="0"/>
              <a:t>Срок реализации: 01.01.2019-31.12.2024.</a:t>
            </a:r>
          </a:p>
          <a:p>
            <a:r>
              <a:rPr lang="ru-RU" dirty="0" smtClean="0"/>
              <a:t>Портфель проекта «Демография» носит комплексный межведомственный и междисциплинарный характер, затрагивает сферы поддержки семей при рождении детей, создания условий для осуществления трудовой деятельности женщин, имеющих детей, создания условий для доступности дошкольного образования для детей в возрасте до трех лет, здорового образа жизни, активного долголетия и повышения качества жизни пожилых, занятия физической культурой и спортом.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1196752"/>
          <a:ext cx="8352928" cy="782828"/>
        </p:xfrm>
        <a:graphic>
          <a:graphicData uri="http://schemas.openxmlformats.org/drawingml/2006/table">
            <a:tbl>
              <a:tblPr/>
              <a:tblGrid>
                <a:gridCol w="950132"/>
                <a:gridCol w="1315568"/>
                <a:gridCol w="3069658"/>
                <a:gridCol w="803958"/>
                <a:gridCol w="1096307"/>
                <a:gridCol w="1117305"/>
              </a:tblGrid>
              <a:tr h="5678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Категория портфеля проектов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5" marR="56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Цель портфеля проектов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5" marR="56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показателя, единицы измерения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5" marR="56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Базовое значение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5" marR="56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Целевое значение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5" marR="56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Ответственный за достижение показателя</a:t>
                      </a:r>
                      <a:endParaRPr lang="ru-RU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865" marR="56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988840"/>
          <a:ext cx="8352927" cy="4713224"/>
        </p:xfrm>
        <a:graphic>
          <a:graphicData uri="http://schemas.openxmlformats.org/drawingml/2006/table">
            <a:tbl>
              <a:tblPr/>
              <a:tblGrid>
                <a:gridCol w="937090"/>
                <a:gridCol w="1307901"/>
                <a:gridCol w="1546158"/>
                <a:gridCol w="1511144"/>
                <a:gridCol w="808512"/>
                <a:gridCol w="1084744"/>
                <a:gridCol w="1157378"/>
              </a:tblGrid>
              <a:tr h="762000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 «Формирование системы мотивации граждан к здоровому образу жизни,   включая здоровое питание и отказ от вредных привычек» (Укрепление общественного здоровья)</a:t>
                      </a: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</a:rPr>
                        <a:t>4. Обеспечение к 2024 году увеличения доли граждан, ведущих здоровый образ жизни, благодаря формированию окружающей среды, способствующей ведению гражданами здорового образа жизни  и мотивированию граждан к ведению здорового образа жизни посредством информационно-коммуникационной кампании, а также вовлечению граждан, некоммерческих организаций и работодателей в мероприятия по укреплению общественного здоровья</a:t>
                      </a: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4.1.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Смертность мужчин в возрасте 16-59 лет (на 100 тыс. населения)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596,2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2019 – </a:t>
                      </a:r>
                      <a:r>
                        <a:rPr lang="ru-RU" sz="1000">
                          <a:latin typeface="+mn-lt"/>
                          <a:ea typeface="Calibri"/>
                          <a:cs typeface="Times New Roman"/>
                        </a:rPr>
                        <a:t>552,7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2020 – </a:t>
                      </a:r>
                      <a:r>
                        <a:rPr lang="ru-RU" sz="1000">
                          <a:latin typeface="+mn-lt"/>
                          <a:ea typeface="Calibri"/>
                          <a:cs typeface="Times New Roman"/>
                        </a:rPr>
                        <a:t>525,1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2021 – </a:t>
                      </a:r>
                      <a:r>
                        <a:rPr lang="ru-RU" sz="1000">
                          <a:latin typeface="+mn-lt"/>
                          <a:ea typeface="Calibri"/>
                          <a:cs typeface="Times New Roman"/>
                        </a:rPr>
                        <a:t>497,6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2022 – </a:t>
                      </a:r>
                      <a:r>
                        <a:rPr lang="ru-RU" sz="1000">
                          <a:latin typeface="+mn-lt"/>
                          <a:ea typeface="Calibri"/>
                          <a:cs typeface="Times New Roman"/>
                        </a:rPr>
                        <a:t>474,1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2023 – </a:t>
                      </a:r>
                      <a:r>
                        <a:rPr lang="ru-RU" sz="1000">
                          <a:latin typeface="+mn-lt"/>
                          <a:ea typeface="Calibri"/>
                          <a:cs typeface="Times New Roman"/>
                        </a:rPr>
                        <a:t>453,8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2024 – </a:t>
                      </a:r>
                      <a:r>
                        <a:rPr lang="ru-RU" sz="1000">
                          <a:latin typeface="+mn-lt"/>
                          <a:ea typeface="Calibri"/>
                          <a:cs typeface="Times New Roman"/>
                        </a:rPr>
                        <a:t>430,1</a:t>
                      </a: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Добровольский А.А.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2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4.2.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Смертность женщин в возрасте 16-54 лет (на 100 тыс. населения)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171,3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2019 – 167,7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2020 – 165,2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2021 – 162,8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2022 – 160,3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2023 – 157,1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2024 – 153,8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Добровольский А.А.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2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4.3.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Розничная продажа алкогольной продукции на душу населения, (в литрах)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8,4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2019 – 8,1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2020 – 8,0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2021 – 7,9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2022 – 7,8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2023 – 7,7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2024 – 7,6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Добровольский А.А.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78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4.4.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Обращаемость в медицинские организации по вопросам здорового образа жизни (тысяч человек)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–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2019 – 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2020 –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2021 –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2022 –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2023 – 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+mn-lt"/>
                          <a:ea typeface="Times New Roman"/>
                          <a:cs typeface="Times New Roman"/>
                        </a:rPr>
                        <a:t>2024 –</a:t>
                      </a:r>
                      <a:endParaRPr lang="ru-RU" sz="10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n-lt"/>
                          <a:ea typeface="Times New Roman"/>
                          <a:cs typeface="Times New Roman"/>
                        </a:rPr>
                        <a:t>Добровольский А.А.</a:t>
                      </a:r>
                      <a:endParaRPr lang="ru-RU" sz="1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8153" marR="3815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51520" y="188640"/>
          <a:ext cx="8640960" cy="978408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735881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j-lt"/>
                          <a:ea typeface="Calibri"/>
                          <a:cs typeface="Times New Roman"/>
                        </a:rPr>
                        <a:t>Приложение 4.3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j-lt"/>
                          <a:ea typeface="Calibri"/>
                          <a:cs typeface="Times New Roman"/>
                        </a:rPr>
                        <a:t>к протоколу заседания Проектного комитета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j-lt"/>
                          <a:ea typeface="Calibri"/>
                          <a:cs typeface="Times New Roman"/>
                        </a:rPr>
                        <a:t>Ханты-Мансийского автономного округа – Югры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j-lt"/>
                          <a:ea typeface="Calibri"/>
                          <a:cs typeface="Times New Roman"/>
                        </a:rPr>
                        <a:t>от 21.01.2019 № 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+mj-lt"/>
                          <a:ea typeface="Calibri"/>
                          <a:cs typeface="Times New Roman"/>
                        </a:rPr>
                        <a:t>Шифр портфеля проектов № ПП025-00 от «21» августа 2018 г</a:t>
                      </a:r>
                      <a:r>
                        <a:rPr lang="ru-RU" sz="1000" dirty="0" smtClean="0">
                          <a:latin typeface="+mj-lt"/>
                          <a:ea typeface="Calibri"/>
                          <a:cs typeface="Times New Roman"/>
                        </a:rPr>
                        <a:t>.   </a:t>
                      </a:r>
                      <a:endParaRPr lang="ru-RU" sz="1000" dirty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i="1" dirty="0" smtClean="0">
                          <a:latin typeface="+mj-lt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000" i="1" dirty="0">
                          <a:latin typeface="+mj-lt"/>
                          <a:ea typeface="Calibri"/>
                          <a:cs typeface="Times New Roman"/>
                        </a:rPr>
                        <a:t>дата регистрации в реестре портфелей)</a:t>
                      </a:r>
                      <a:endParaRPr lang="ru-RU" sz="1000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44848" marR="4484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1115616" y="692696"/>
            <a:ext cx="7344816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ПАСПОРТ ПОРТФЕЛЯ ПРОЕКТОВ</a:t>
            </a:r>
            <a:endParaRPr kumimoji="0" lang="ru-RU" sz="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«Демография» («Демография»)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/>
          <a:p>
            <a:pPr algn="l" eaLnBrk="1" hangingPunct="1">
              <a:lnSpc>
                <a:spcPct val="120000"/>
              </a:lnSpc>
            </a:pPr>
            <a:r>
              <a:rPr lang="ru-RU" sz="1600" b="1" dirty="0" smtClean="0">
                <a:latin typeface="Century Gothic" pitchFamily="34" charset="0"/>
                <a:ea typeface="Vida 32 Pro"/>
                <a:cs typeface="Arial" pitchFamily="34" charset="0"/>
              </a:rPr>
              <a:t>Формирование системы мотивации граждан к здоровому образу жизни, включая здоровое питание и отказ от вредных привычек</a:t>
            </a:r>
            <a:endParaRPr lang="ru-RU" sz="2000" b="1" dirty="0" smtClean="0">
              <a:latin typeface="Century Gothic" pitchFamily="34" charset="0"/>
              <a:ea typeface="Vida 32 Pro"/>
              <a:cs typeface="Vida 32 Pro"/>
            </a:endParaRPr>
          </a:p>
        </p:txBody>
      </p:sp>
      <p:sp>
        <p:nvSpPr>
          <p:cNvPr id="5124" name="Прямоугольник 4"/>
          <p:cNvSpPr>
            <a:spLocks noChangeArrowheads="1"/>
          </p:cNvSpPr>
          <p:nvPr/>
        </p:nvSpPr>
        <p:spPr bwMode="auto">
          <a:xfrm>
            <a:off x="323528" y="2060848"/>
            <a:ext cx="79232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ru-RU" sz="2000" dirty="0">
                <a:latin typeface="Century Gothic" pitchFamily="34" charset="0"/>
                <a:ea typeface="Vida 22 Pro"/>
                <a:cs typeface="Vida 22 Pro"/>
              </a:rPr>
              <a:t>Куратор: Кольцов В.С.      Руководитель:  </a:t>
            </a:r>
            <a:r>
              <a:rPr lang="ru-RU" sz="2000" dirty="0" smtClean="0">
                <a:latin typeface="Century Gothic" pitchFamily="34" charset="0"/>
                <a:ea typeface="Vida 22 Pro"/>
                <a:cs typeface="Vida 22 Pro"/>
              </a:rPr>
              <a:t>Касьянова Е.В.</a:t>
            </a:r>
            <a:endParaRPr lang="ru-RU" sz="2000" dirty="0">
              <a:latin typeface="Century Gothic" pitchFamily="34" charset="0"/>
              <a:ea typeface="Vida 22 Pro"/>
              <a:cs typeface="Vida 22 Pro"/>
            </a:endParaRPr>
          </a:p>
        </p:txBody>
      </p:sp>
      <p:sp>
        <p:nvSpPr>
          <p:cNvPr id="5128" name="Прямоугольник 7"/>
          <p:cNvSpPr>
            <a:spLocks noChangeArrowheads="1"/>
          </p:cNvSpPr>
          <p:nvPr/>
        </p:nvSpPr>
        <p:spPr bwMode="auto">
          <a:xfrm>
            <a:off x="323528" y="2564904"/>
            <a:ext cx="785818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1950" indent="-276225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76BD"/>
                </a:solidFill>
                <a:latin typeface="Century Gothic" pitchFamily="34" charset="0"/>
              </a:rPr>
              <a:t>Утвержден протоколом проектного комитета      </a:t>
            </a:r>
            <a:r>
              <a:rPr lang="ru-RU" sz="2000" b="1" dirty="0" err="1" smtClean="0">
                <a:solidFill>
                  <a:srgbClr val="0076BD"/>
                </a:solidFill>
                <a:latin typeface="Century Gothic" pitchFamily="34" charset="0"/>
              </a:rPr>
              <a:t>ХМАО-Югры</a:t>
            </a:r>
            <a:r>
              <a:rPr lang="ru-RU" sz="2000" b="1" dirty="0" smtClean="0">
                <a:solidFill>
                  <a:srgbClr val="0076BD"/>
                </a:solidFill>
                <a:latin typeface="Century Gothic" pitchFamily="34" charset="0"/>
              </a:rPr>
              <a:t> № 35 от 13 ноября 2018 года</a:t>
            </a:r>
          </a:p>
          <a:p>
            <a:pPr marL="361950" indent="-276225">
              <a:buFont typeface="Arial" pitchFamily="34" charset="0"/>
              <a:buChar char="•"/>
            </a:pPr>
            <a:endParaRPr lang="ru-RU" sz="2000" b="1" dirty="0" smtClean="0">
              <a:solidFill>
                <a:srgbClr val="0076BD"/>
              </a:solidFill>
              <a:latin typeface="Century Gothic" pitchFamily="34" charset="0"/>
            </a:endParaRPr>
          </a:p>
          <a:p>
            <a:pPr marL="361950" indent="-276225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76BD"/>
                </a:solidFill>
                <a:latin typeface="Century Gothic" pitchFamily="34" charset="0"/>
              </a:rPr>
              <a:t>Входит в региональный портфель проектов «Демография»</a:t>
            </a:r>
          </a:p>
          <a:p>
            <a:pPr marL="361950" indent="-276225">
              <a:buFont typeface="Arial" pitchFamily="34" charset="0"/>
              <a:buChar char="•"/>
            </a:pPr>
            <a:endParaRPr lang="ru-RU" sz="2000" b="1" dirty="0" smtClean="0">
              <a:solidFill>
                <a:srgbClr val="0076BD"/>
              </a:solidFill>
              <a:latin typeface="Century Gothic" pitchFamily="34" charset="0"/>
            </a:endParaRPr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467544" y="4293096"/>
            <a:ext cx="849474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Century Gothic" pitchFamily="34" charset="0"/>
                <a:ea typeface="Vida 22 Pro"/>
                <a:cs typeface="Vida 22 Pro"/>
              </a:rPr>
              <a:t>Цель:</a:t>
            </a:r>
            <a:endParaRPr lang="ru-RU" sz="2000" dirty="0">
              <a:latin typeface="Century Gothic" pitchFamily="34" charset="0"/>
              <a:ea typeface="Vida 22 Pro"/>
              <a:cs typeface="Vida 22 Pro"/>
            </a:endParaRPr>
          </a:p>
        </p:txBody>
      </p:sp>
      <p:sp>
        <p:nvSpPr>
          <p:cNvPr id="16" name="Прямоугольник 7"/>
          <p:cNvSpPr>
            <a:spLocks noChangeArrowheads="1"/>
          </p:cNvSpPr>
          <p:nvPr/>
        </p:nvSpPr>
        <p:spPr bwMode="auto">
          <a:xfrm>
            <a:off x="539552" y="4797152"/>
            <a:ext cx="785818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1950" indent="-276225">
              <a:buFont typeface="Arial" pitchFamily="34" charset="0"/>
              <a:buChar char="•"/>
            </a:pPr>
            <a:r>
              <a:rPr lang="ru-RU" sz="2000" b="1" dirty="0" smtClean="0">
                <a:solidFill>
                  <a:srgbClr val="0076BD"/>
                </a:solidFill>
                <a:latin typeface="Century Gothic" pitchFamily="34" charset="0"/>
              </a:rPr>
              <a:t>Обеспечение к 2024 году увеличения доли граждан, ведущих здоровый образ жизни</a:t>
            </a:r>
          </a:p>
          <a:p>
            <a:pPr marL="361950" indent="-276225">
              <a:buFont typeface="Arial" pitchFamily="34" charset="0"/>
              <a:buChar char="•"/>
            </a:pPr>
            <a:endParaRPr lang="ru-RU" sz="2000" b="1" dirty="0" smtClean="0">
              <a:solidFill>
                <a:srgbClr val="0076BD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-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4-3</Template>
  <TotalTime>1020</TotalTime>
  <Words>2055</Words>
  <Application>Microsoft Office PowerPoint</Application>
  <PresentationFormat>Экран (4:3)</PresentationFormat>
  <Paragraphs>513</Paragraphs>
  <Slides>17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4-3</vt:lpstr>
      <vt:lpstr>Слайд 1</vt:lpstr>
      <vt:lpstr>Слайд 2</vt:lpstr>
      <vt:lpstr>Слайд 3</vt:lpstr>
      <vt:lpstr>Слайд 4</vt:lpstr>
      <vt:lpstr>Цели, целевые и дополнительные показатели национального проекта</vt:lpstr>
      <vt:lpstr>Слайд 6</vt:lpstr>
      <vt:lpstr>Слайд 7</vt:lpstr>
      <vt:lpstr>Слайд 8</vt:lpstr>
      <vt:lpstr>Формирование системы мотивации граждан к здоровому образу жизни, включая здоровое питание и отказ от вредных привычек</vt:lpstr>
      <vt:lpstr>Слайд 10</vt:lpstr>
      <vt:lpstr>Слайд 11</vt:lpstr>
      <vt:lpstr>Слайд 12</vt:lpstr>
      <vt:lpstr>Формирование системы мотивации граждан к здоровому образу жизни, включая здоровое питание и отказ от вредных привычек (Демография)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molostov-aa</dc:creator>
  <cp:lastModifiedBy>molostov-aa</cp:lastModifiedBy>
  <cp:revision>92</cp:revision>
  <dcterms:created xsi:type="dcterms:W3CDTF">2019-03-04T04:24:05Z</dcterms:created>
  <dcterms:modified xsi:type="dcterms:W3CDTF">2019-03-13T05:51:04Z</dcterms:modified>
</cp:coreProperties>
</file>