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7"/>
  </p:notesMasterIdLst>
  <p:sldIdLst>
    <p:sldId id="379" r:id="rId2"/>
    <p:sldId id="408" r:id="rId3"/>
    <p:sldId id="384" r:id="rId4"/>
    <p:sldId id="351" r:id="rId5"/>
    <p:sldId id="380" r:id="rId6"/>
    <p:sldId id="387" r:id="rId7"/>
    <p:sldId id="358" r:id="rId8"/>
    <p:sldId id="409" r:id="rId9"/>
    <p:sldId id="411" r:id="rId10"/>
    <p:sldId id="397" r:id="rId11"/>
    <p:sldId id="410" r:id="rId12"/>
    <p:sldId id="404" r:id="rId13"/>
    <p:sldId id="412" r:id="rId14"/>
    <p:sldId id="401" r:id="rId15"/>
    <p:sldId id="362" r:id="rId16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00"/>
    <a:srgbClr val="FF3300"/>
    <a:srgbClr val="B2B2B2"/>
    <a:srgbClr val="003D4D"/>
    <a:srgbClr val="99FF33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74" autoAdjust="0"/>
    <p:restoredTop sz="92300" autoAdjust="0"/>
  </p:normalViewPr>
  <p:slideViewPr>
    <p:cSldViewPr showGuides="1">
      <p:cViewPr varScale="1">
        <p:scale>
          <a:sx n="101" d="100"/>
          <a:sy n="101" d="100"/>
        </p:scale>
        <p:origin x="10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t" anchorCtr="0" compatLnSpc="1">
            <a:prstTxWarp prst="textNoShape">
              <a:avLst/>
            </a:prstTxWarp>
          </a:bodyPr>
          <a:lstStyle>
            <a:lvl1pPr defTabSz="966589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t" anchorCtr="0" compatLnSpc="1">
            <a:prstTxWarp prst="textNoShape">
              <a:avLst/>
            </a:prstTxWarp>
          </a:bodyPr>
          <a:lstStyle>
            <a:lvl1pPr algn="r" defTabSz="966589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6E5F7D9-4277-4F8B-86AC-2B408371A1A2}" type="datetimeFigureOut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3325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2" tIns="45636" rIns="91272" bIns="4563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88975" y="4759325"/>
            <a:ext cx="5510213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b" anchorCtr="0" compatLnSpc="1">
            <a:prstTxWarp prst="textNoShape">
              <a:avLst/>
            </a:prstTxWarp>
          </a:bodyPr>
          <a:lstStyle>
            <a:lvl1pPr defTabSz="966589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01" tIns="48301" rIns="96601" bIns="48301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E4B38F40-4D0F-48DF-95BF-16AD039CA23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3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3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3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3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E5BF70-9BF0-4BBC-A4CF-2CB6429A4C55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/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>
              <a:extLst/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8" name="Полилиния 7">
              <a:extLst/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>
              <a:extLst/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7C0983-69C8-402B-A36B-CB2168136F2F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12" name="Нижний колонтитул 18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3582F5-DEC1-4FD2-931B-3B56B130B0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77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E5AA-BAD4-4B1D-95AE-929542430100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5" name="Нижний колонтитул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FE4C7-4C4C-46D2-A5E0-6D539E6F6C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66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7247-8C20-423D-81E3-EAC6237BFAFF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5" name="Нижний колонтитул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96CF-8C68-43CB-A99F-BC86BF842F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31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Дата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E803-356D-421C-BED6-D3F2A7301D7A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4" name="Нижний колонтитул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02703-3D11-4B0C-861B-050B885061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67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F8A5-BE3F-48D9-830E-E428D182A83A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5" name="Нижний колонтитул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FD516-C658-4CCD-ABD5-4BC19F667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95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/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11">
            <a:extLst/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5C308F-9D03-4647-9AC0-D491879FA1C8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7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416F-B64E-4B6E-9EAF-916842BBF4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494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A8856C-457B-4A0B-90F3-1F924656F9C4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8BD00-C925-4846-903A-EEB639CDC2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00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D5F7A7-199B-44A8-91DA-85569C6254AE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8" name="Нижний колонтитул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2A0D4-2B97-48BA-AA37-5B56FD5A0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F3A32-09EC-4C02-8957-26820FC57F39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4" name="Нижний колонтитул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94F51-E57A-4C44-8F6E-86A07CDB36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02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F468-21AB-4014-814E-28F0D73403C9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3" name="Нижний колонтитул 21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D9B66-01F6-4AC3-B4ED-1CD06339D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09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E1628D-BFAC-42AC-A96F-F8D5487E4162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3FEB7-29A2-4E9C-B0D6-59A9EC555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975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/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Прямоугольный треугольник 6">
            <a:extLst/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>
            <a:extLst/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8">
            <a:extLst/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19">
            <a:extLst/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D7D176B-79F2-4ECE-8DFF-5981A9873004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12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F48B5-7CB0-425B-AA9D-A0C0077C33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182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/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4" name="Прямоугольный треугольник 13">
            <a:extLst/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>
            <a:extLst/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32CD090-0303-4246-A211-548FA04FAC54}" type="datetime1">
              <a:rPr lang="ru-RU"/>
              <a:pPr>
                <a:defRPr/>
              </a:pPr>
              <a:t>14.03.2019</a:t>
            </a:fld>
            <a:endParaRPr lang="ru-RU"/>
          </a:p>
        </p:txBody>
      </p:sp>
      <p:sp>
        <p:nvSpPr>
          <p:cNvPr id="22" name="Нижний колонтитул 21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ACF765D-8CC8-4563-BCCB-6C14190E61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1" r:id="rId2"/>
    <p:sldLayoutId id="2147484087" r:id="rId3"/>
    <p:sldLayoutId id="2147484088" r:id="rId4"/>
    <p:sldLayoutId id="2147484089" r:id="rId5"/>
    <p:sldLayoutId id="2147484090" r:id="rId6"/>
    <p:sldLayoutId id="2147484082" r:id="rId7"/>
    <p:sldLayoutId id="2147484091" r:id="rId8"/>
    <p:sldLayoutId id="2147484092" r:id="rId9"/>
    <p:sldLayoutId id="2147484083" r:id="rId10"/>
    <p:sldLayoutId id="2147484084" r:id="rId11"/>
    <p:sldLayoutId id="21474840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51845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99CC00"/>
                </a:solidFill>
                <a:latin typeface="Arial" charset="0"/>
              </a:rPr>
            </a:br>
            <a:r>
              <a:rPr lang="ru-RU" sz="4900" dirty="0">
                <a:solidFill>
                  <a:srgbClr val="009900"/>
                </a:solidFill>
                <a:latin typeface="Arial" charset="0"/>
              </a:rPr>
              <a:t>Опыт реализации  </a:t>
            </a:r>
            <a:r>
              <a:rPr lang="ru-RU" sz="4000" dirty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4000" dirty="0">
                <a:solidFill>
                  <a:srgbClr val="009900"/>
                </a:solidFill>
                <a:latin typeface="Arial" charset="0"/>
              </a:rPr>
            </a:br>
            <a:r>
              <a:rPr lang="ru-RU" sz="4000" dirty="0">
                <a:solidFill>
                  <a:srgbClr val="009900"/>
                </a:solidFill>
                <a:latin typeface="Arial" charset="0"/>
              </a:rPr>
              <a:t>программ профилактики неинфекционных заболеваний</a:t>
            </a:r>
            <a:br>
              <a:rPr lang="ru-RU" sz="4000" dirty="0">
                <a:solidFill>
                  <a:srgbClr val="009900"/>
                </a:solidFill>
                <a:latin typeface="Arial" charset="0"/>
              </a:rPr>
            </a:br>
            <a:r>
              <a:rPr lang="ru-RU" sz="4000" dirty="0">
                <a:solidFill>
                  <a:srgbClr val="009900"/>
                </a:solidFill>
                <a:latin typeface="Arial" charset="0"/>
              </a:rPr>
              <a:t> в Центре здоровья  </a:t>
            </a:r>
            <a:r>
              <a:rPr lang="ru-RU" sz="3600" dirty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3600" dirty="0">
                <a:solidFill>
                  <a:srgbClr val="009900"/>
                </a:solidFill>
                <a:latin typeface="Arial" charset="0"/>
              </a:rPr>
            </a:br>
            <a:r>
              <a:rPr lang="ru-RU" sz="3400" dirty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009900"/>
                </a:solidFill>
                <a:latin typeface="Arial" charset="0"/>
              </a:rPr>
            </a:br>
            <a:r>
              <a:rPr lang="ru-RU" sz="3400" dirty="0">
                <a:solidFill>
                  <a:srgbClr val="009900"/>
                </a:solidFill>
                <a:latin typeface="Arial" charset="0"/>
              </a:rPr>
              <a:t/>
            </a:r>
            <a:br>
              <a:rPr lang="ru-RU" sz="3400" dirty="0">
                <a:solidFill>
                  <a:srgbClr val="009900"/>
                </a:solidFill>
                <a:latin typeface="Arial" charset="0"/>
              </a:rPr>
            </a:br>
            <a:r>
              <a:rPr lang="ru-RU" sz="2700" dirty="0">
                <a:solidFill>
                  <a:srgbClr val="009900"/>
                </a:solidFill>
                <a:latin typeface="Arial" charset="0"/>
              </a:rPr>
              <a:t>АУ « Советская районная больница»</a:t>
            </a:r>
            <a:br>
              <a:rPr lang="ru-RU" sz="2700" dirty="0">
                <a:solidFill>
                  <a:srgbClr val="009900"/>
                </a:solidFill>
                <a:latin typeface="Arial" charset="0"/>
              </a:rPr>
            </a:br>
            <a:r>
              <a:rPr lang="ru-RU" sz="2400" dirty="0">
                <a:solidFill>
                  <a:srgbClr val="009900"/>
                </a:solidFill>
                <a:latin typeface="Arial" charset="0"/>
              </a:rPr>
              <a:t>Заведующий  центра  здоровья </a:t>
            </a:r>
            <a:br>
              <a:rPr lang="ru-RU" sz="2400" dirty="0">
                <a:solidFill>
                  <a:srgbClr val="009900"/>
                </a:solidFill>
                <a:latin typeface="Arial" charset="0"/>
              </a:rPr>
            </a:br>
            <a:r>
              <a:rPr lang="ru-RU" sz="2400" dirty="0">
                <a:solidFill>
                  <a:srgbClr val="009900"/>
                </a:solidFill>
                <a:latin typeface="Arial" charset="0"/>
              </a:rPr>
              <a:t>Осинцева Анна Леонидовна </a:t>
            </a:r>
            <a:r>
              <a:rPr lang="en-US" sz="3400" dirty="0">
                <a:solidFill>
                  <a:srgbClr val="99CC00"/>
                </a:solidFill>
                <a:latin typeface="Arial" charset="0"/>
              </a:rPr>
              <a:t/>
            </a:r>
            <a:br>
              <a:rPr lang="en-US" sz="3400" dirty="0">
                <a:solidFill>
                  <a:srgbClr val="99CC00"/>
                </a:solidFill>
                <a:latin typeface="Arial" charset="0"/>
              </a:rPr>
            </a:br>
            <a:r>
              <a:rPr lang="en-US" sz="2400" dirty="0">
                <a:latin typeface="Arial" charset="0"/>
              </a:rPr>
              <a:t/>
            </a:r>
            <a:br>
              <a:rPr lang="en-US" sz="2400" dirty="0">
                <a:latin typeface="Arial" charset="0"/>
              </a:rPr>
            </a:br>
            <a:endParaRPr lang="ru-RU" sz="3400" dirty="0">
              <a:solidFill>
                <a:srgbClr val="99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251520" y="76795"/>
            <a:ext cx="8460149" cy="16240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В канун Всемирного дня борьбы против рака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2 февраля 2019 года во взрослой поликлинике АУ «Советская районная больница» прошел День открытых дверей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62CE51-E736-4053-98BE-5CAF3B363197}" type="slidenum">
              <a:rPr lang="ru-RU" altLang="ru-RU"/>
              <a:pPr/>
              <a:t>10</a:t>
            </a:fld>
            <a:endParaRPr lang="ru-RU" altLang="ru-RU"/>
          </a:p>
        </p:txBody>
      </p:sp>
      <p:pic>
        <p:nvPicPr>
          <p:cNvPr id="5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6" name="Рисунок 5" descr="16.02.16.jpg">
            <a:extLst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931" y="1516343"/>
            <a:ext cx="4698792" cy="500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43" y="2420888"/>
            <a:ext cx="3743593" cy="274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737304" y="274638"/>
            <a:ext cx="7542033" cy="4900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Акции центра здоровья  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690C0C-D6DF-42AC-8B86-4422550F6615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9460" name="Picture 2" descr="P:\от Романченко\Акции 2018\14.11.18 Сахар крови\статья\IMG_6147.JPG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4394" y="689131"/>
            <a:ext cx="4630547" cy="3405447"/>
          </a:xfrm>
          <a:effectLst>
            <a:softEdge rad="112500"/>
          </a:effectLst>
        </p:spPr>
      </p:pic>
      <p:pic>
        <p:nvPicPr>
          <p:cNvPr id="19461" name="Picture 2" descr="P:\от Романченко\Акции 2018\Грипп 15.09.18\IMG_46201.jpg">
            <a:extLst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>
            <a:off x="3613704" y="3368416"/>
            <a:ext cx="5256584" cy="34054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7" name="Рисунок 6" descr="16.02.16.jpg">
            <a:extLst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4212" y="214290"/>
            <a:ext cx="7595125" cy="91045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Волонтерский проект-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«Советские интерны»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70BB3E-5613-4AD6-8F77-A642642D2411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20484" name="Picture 2" descr="P:\от Романченко\Акции 2018\Акция Главные цели\IMG_6342.JPG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11" y="1700808"/>
            <a:ext cx="8609978" cy="4320480"/>
          </a:xfrm>
          <a:effectLst>
            <a:softEdge rad="112500"/>
          </a:effectLst>
        </p:spPr>
      </p:pic>
      <p:pic>
        <p:nvPicPr>
          <p:cNvPr id="5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6" name="Рисунок 5" descr="16.02.16.jpg">
            <a:extLst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F006E4-410E-493A-88CC-EEBCAAFE6363}" type="slidenum">
              <a:rPr lang="ru-RU" altLang="ru-RU"/>
              <a:pPr/>
              <a:t>13</a:t>
            </a:fld>
            <a:endParaRPr lang="ru-RU" altLang="ru-RU"/>
          </a:p>
        </p:txBody>
      </p:sp>
      <p:pic>
        <p:nvPicPr>
          <p:cNvPr id="21507" name="Picture 2" descr="P:\от Романченко\Акции 2018\Акция Главные цели\IMG_6400.JPG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-57011" y="261492"/>
            <a:ext cx="4510302" cy="33115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08" name="Picture 5" descr="P:\от Романченко\Акции 2018\Акция трезвый город\FullSizeRender-12-09-18-01-36-3.jp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64539" y="261547"/>
            <a:ext cx="4779461" cy="33114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509" name="Picture 2" descr="P:\от Романченко\Акции 2018\Акция мы против наркотиков\IMG_3978.JPG">
            <a:extLst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3494755"/>
            <a:ext cx="4896544" cy="33115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7" name="Рисунок 6" descr="16.02.16.jpg">
            <a:extLst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179388" y="1166813"/>
            <a:ext cx="8834437" cy="4524375"/>
          </a:xfrm>
        </p:spPr>
        <p:txBody>
          <a:bodyPr/>
          <a:lstStyle/>
          <a:p>
            <a:r>
              <a:rPr lang="ru-RU" altLang="ru-RU" sz="2600" smtClean="0"/>
              <a:t>повышение с помощью лекционных материалов (школы здоровья,  школы здоровья -  онлайн)   информированности граждан о  факторах  риска развития неинфекционных  заболеваний , а также, знаний и навыков по ведению здорового образа жизни,  групповое  консультирование; </a:t>
            </a:r>
          </a:p>
          <a:p>
            <a:r>
              <a:rPr lang="ru-RU" altLang="ru-RU" sz="2600" smtClean="0"/>
              <a:t>расширение контингентов, подлежащих проведению онкоскрининга : за счет привлечения пациентов с профосмотров , обследование сотрудников  и их  родственнников; </a:t>
            </a:r>
          </a:p>
          <a:p>
            <a:r>
              <a:rPr lang="ru-RU" altLang="ru-RU" sz="2600" smtClean="0"/>
              <a:t>увеличение  количества проводимых акций.  </a:t>
            </a:r>
          </a:p>
          <a:p>
            <a:pPr>
              <a:buFont typeface="Wingdings 3" panose="05040102010807070707" pitchFamily="18" charset="2"/>
              <a:buNone/>
            </a:pPr>
            <a:endParaRPr lang="ru-RU" altLang="ru-RU" sz="1600" smtClean="0"/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737305" y="217041"/>
            <a:ext cx="7651120" cy="92211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Расширение спектра профилактических программ в 2019 году </a:t>
            </a:r>
            <a:endParaRPr lang="ru-RU" sz="2800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14FD31-60D5-4191-A476-D60DD9148C5C}" type="slidenum">
              <a:rPr lang="ru-RU" altLang="ru-RU"/>
              <a:pPr/>
              <a:t>14</a:t>
            </a:fld>
            <a:endParaRPr lang="ru-RU" altLang="ru-RU"/>
          </a:p>
        </p:txBody>
      </p:sp>
      <p:pic>
        <p:nvPicPr>
          <p:cNvPr id="5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6" name="Рисунок 5" descr="16.02.16.jpg">
            <a:extLst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/>
          </p:cNvPr>
          <p:cNvSpPr>
            <a:spLocks noGrp="1"/>
          </p:cNvSpPr>
          <p:nvPr>
            <p:ph/>
          </p:nvPr>
        </p:nvSpPr>
        <p:spPr>
          <a:ln>
            <a:miter lim="800000"/>
            <a:headEnd/>
            <a:tailEnd/>
          </a:ln>
          <a:ex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Font typeface="Wingdings 3" panose="05040102010807070707" pitchFamily="18" charset="2"/>
              <a:buNone/>
              <a:defRPr/>
            </a:pPr>
            <a:endParaRPr lang="ru-RU" sz="4000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ru-RU" sz="8000" dirty="0"/>
              <a:t>  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ru-RU" sz="3600" dirty="0"/>
              <a:t>«Здоровье гораздо более зависит от  наших привычек и  питания ,  чем от врачебного искусства»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ru-RU" sz="3600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ru-RU" sz="3600" dirty="0"/>
              <a:t>                                    </a:t>
            </a:r>
            <a:r>
              <a:rPr lang="ru-RU" sz="3600" dirty="0" err="1"/>
              <a:t>Д.Леббок</a:t>
            </a:r>
            <a:r>
              <a:rPr lang="ru-RU" sz="3600" dirty="0"/>
              <a:t>  </a:t>
            </a:r>
          </a:p>
        </p:txBody>
      </p:sp>
      <p:sp>
        <p:nvSpPr>
          <p:cNvPr id="2355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3D1E03-9AFB-446E-9649-DD13A707B011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7D538B-1D2B-4A73-9A24-CA6B17E9E1B6}" type="slidenum">
              <a:rPr lang="ru-RU" altLang="ru-RU"/>
              <a:pPr/>
              <a:t>2</a:t>
            </a:fld>
            <a:endParaRPr lang="ru-RU" altLang="ru-RU"/>
          </a:p>
        </p:txBody>
      </p:sp>
      <p:pic>
        <p:nvPicPr>
          <p:cNvPr id="10243" name="Picture 5" descr="G:\фотки для печати\DSCF7970.jpg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7133" y="2180270"/>
            <a:ext cx="3096344" cy="24974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4" name="Picture 2" descr="D:\фотки для печати\DSCF7799.jp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-24791" y="4591753"/>
            <a:ext cx="3168352" cy="21821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Рисунок 2">
            <a:extLst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6343" y="2166232"/>
            <a:ext cx="3049084" cy="24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/>
          </p:cNvPr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94309" y="84138"/>
            <a:ext cx="3096344" cy="218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/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151637" y="127126"/>
            <a:ext cx="3096344" cy="209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/>
          </p:cNvPr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096343" y="4591754"/>
            <a:ext cx="3068596" cy="228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413" y="4577715"/>
            <a:ext cx="3049084" cy="228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/>
          </p:cNvPr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047783" y="2237297"/>
            <a:ext cx="3049084" cy="239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/>
          </p:cNvPr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6200721" y="127126"/>
            <a:ext cx="2813104" cy="209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28588" y="1281113"/>
          <a:ext cx="6891337" cy="500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3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Территория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Всего человек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Взрослое население</a:t>
                      </a:r>
                    </a:p>
                  </a:txBody>
                  <a:tcPr marL="91432" marR="91432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3">
                <a:tc>
                  <a:txBody>
                    <a:bodyPr/>
                    <a:lstStyle/>
                    <a:p>
                      <a:r>
                        <a:rPr lang="ru-RU" sz="1800" dirty="0"/>
                        <a:t>Советский район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49 845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38 643</a:t>
                      </a:r>
                    </a:p>
                  </a:txBody>
                  <a:tcPr marL="91432" marR="91432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889">
                <a:tc>
                  <a:txBody>
                    <a:bodyPr/>
                    <a:lstStyle/>
                    <a:p>
                      <a:r>
                        <a:rPr lang="ru-RU" sz="1800" dirty="0"/>
                        <a:t>АУ</a:t>
                      </a:r>
                      <a:r>
                        <a:rPr lang="ru-RU" sz="1800" baseline="0" dirty="0"/>
                        <a:t> «Советская районная больница»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36 607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28 029</a:t>
                      </a:r>
                    </a:p>
                  </a:txBody>
                  <a:tcPr marL="91432" marR="91432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1889">
                <a:tc>
                  <a:txBody>
                    <a:bodyPr/>
                    <a:lstStyle/>
                    <a:p>
                      <a:r>
                        <a:rPr lang="ru-RU" sz="1800" dirty="0"/>
                        <a:t>БУ «Пионерская районная</a:t>
                      </a:r>
                      <a:r>
                        <a:rPr lang="ru-RU" sz="1800" baseline="0" dirty="0"/>
                        <a:t> больница»</a:t>
                      </a:r>
                      <a:endParaRPr lang="ru-RU" sz="1800" dirty="0"/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13 238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10 614</a:t>
                      </a:r>
                    </a:p>
                  </a:txBody>
                  <a:tcPr marL="91432" marR="91432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889">
                <a:tc>
                  <a:txBody>
                    <a:bodyPr/>
                    <a:lstStyle/>
                    <a:p>
                      <a:r>
                        <a:rPr lang="ru-RU" sz="1800" dirty="0"/>
                        <a:t>БУ «Югорская районная больница»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37 394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27 583</a:t>
                      </a:r>
                    </a:p>
                  </a:txBody>
                  <a:tcPr marL="91432" marR="91432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755">
                <a:tc>
                  <a:txBody>
                    <a:bodyPr/>
                    <a:lstStyle/>
                    <a:p>
                      <a:r>
                        <a:rPr lang="ru-RU" sz="1800" dirty="0"/>
                        <a:t>ИТОГО 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87 239</a:t>
                      </a:r>
                    </a:p>
                  </a:txBody>
                  <a:tcPr marL="91432" marR="91432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66 226</a:t>
                      </a:r>
                    </a:p>
                  </a:txBody>
                  <a:tcPr marL="91432" marR="91432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683568" y="84137"/>
            <a:ext cx="7632848" cy="1112615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Население Советского района и </a:t>
            </a:r>
            <a:r>
              <a:rPr lang="ru-RU" sz="3200" dirty="0" err="1">
                <a:solidFill>
                  <a:schemeClr val="tx1"/>
                </a:solidFill>
              </a:rPr>
              <a:t>г.Югорска</a:t>
            </a:r>
            <a:r>
              <a:rPr lang="ru-RU" sz="3200" dirty="0">
                <a:solidFill>
                  <a:schemeClr val="tx1"/>
                </a:solidFill>
              </a:rPr>
              <a:t> на 01.01.2018 год</a:t>
            </a:r>
          </a:p>
        </p:txBody>
      </p:sp>
      <p:sp>
        <p:nvSpPr>
          <p:cNvPr id="11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DC14B6-8D73-4D8E-97FB-4FB235D4379E}" type="slidenum">
              <a:rPr lang="ru-RU" altLang="ru-RU"/>
              <a:pPr/>
              <a:t>3</a:t>
            </a:fld>
            <a:endParaRPr lang="ru-RU" altLang="ru-RU"/>
          </a:p>
        </p:txBody>
      </p:sp>
      <p:pic>
        <p:nvPicPr>
          <p:cNvPr id="11298" name="Picture 34" descr="C:\Users\BOSS\Desktop\depositphotos_1547621-stock-photo-happy-faces-of-an-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13" y="3913188"/>
            <a:ext cx="1779587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7" name="Рисунок 6" descr="16.02.16.jpg">
            <a:extLst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>
            <a:extLst/>
          </p:cNvPr>
          <p:cNvSpPr>
            <a:spLocks noGrp="1"/>
          </p:cNvSpPr>
          <p:nvPr>
            <p:ph idx="1"/>
          </p:nvPr>
        </p:nvSpPr>
        <p:spPr>
          <a:xfrm>
            <a:off x="130175" y="714357"/>
            <a:ext cx="8883649" cy="559496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lvl="5">
              <a:buFont typeface="Wingdings 2"/>
              <a:buNone/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 </a:t>
            </a:r>
            <a:r>
              <a:rPr lang="ru-RU" sz="2000" dirty="0"/>
              <a:t>формирование  у  граждан  ответственного  отношения  к  своему  здоровью  и  здоровью своих близких;</a:t>
            </a:r>
          </a:p>
          <a:p>
            <a:pPr>
              <a:defRPr/>
            </a:pPr>
            <a:r>
              <a:rPr lang="ru-RU" sz="2000" dirty="0"/>
              <a:t>мотивирование их к отказу от вредных привычек, в том числе отказу от потребления алкоголя и табака;</a:t>
            </a:r>
          </a:p>
          <a:p>
            <a:pPr>
              <a:defRPr/>
            </a:pPr>
            <a:r>
              <a:rPr lang="ru-RU" sz="2000" dirty="0"/>
              <a:t>повышение информированности граждан о  факторах  риска развития неинфекционных  заболеваний , а также, знаний и навыков по ведению здорового образа жизни;</a:t>
            </a:r>
          </a:p>
          <a:p>
            <a:pPr>
              <a:defRPr/>
            </a:pPr>
            <a:r>
              <a:rPr lang="ru-RU" sz="2000" dirty="0"/>
              <a:t>выявление   факторов риска  </a:t>
            </a:r>
            <a:r>
              <a:rPr lang="ru-RU" sz="2000" dirty="0" err="1"/>
              <a:t>сердечно-сосудистых</a:t>
            </a:r>
            <a:r>
              <a:rPr lang="ru-RU" sz="2000" dirty="0"/>
              <a:t> и других НИЗ;</a:t>
            </a:r>
          </a:p>
          <a:p>
            <a:pPr>
              <a:defRPr/>
            </a:pPr>
            <a:r>
              <a:rPr lang="ru-RU" sz="2000" dirty="0"/>
              <a:t>выявление лиц с высоким риском развития </a:t>
            </a:r>
            <a:r>
              <a:rPr lang="ru-RU" sz="2000" dirty="0" err="1"/>
              <a:t>сердечно-сосудистых</a:t>
            </a:r>
            <a:r>
              <a:rPr lang="ru-RU" sz="2000" dirty="0"/>
              <a:t> и других НИЗ и, при необходимости, направление к соответствующим специалистам;</a:t>
            </a:r>
          </a:p>
          <a:p>
            <a:pPr>
              <a:defRPr/>
            </a:pPr>
            <a:r>
              <a:rPr lang="ru-RU" sz="2000" dirty="0"/>
              <a:t>консультирование  граждан  по  вопросам  сохранения  и  укрепления  здоровья,  включая  : рекомендации по коррекции питания, двигательной активности, занятиям физкультурой  и спортом, режиму сна, условиям быта, труда (учебы) и отдыха.</a:t>
            </a:r>
          </a:p>
        </p:txBody>
      </p:sp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722023" y="200819"/>
            <a:ext cx="7920891" cy="7143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</a:rPr>
              <a:t>Основные задачи Центра здоровья</a:t>
            </a:r>
            <a:r>
              <a:rPr lang="ru-RU" sz="36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4FEC9B-DEC1-4DBA-B294-3E9D8CFDB6BA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5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6" name="Рисунок 5" descr="16.02.16.jpg">
            <a:extLst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250825" y="1092200"/>
          <a:ext cx="4824413" cy="48212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2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3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/>
                        <a:t>Обращение  в Центр здоровья – всего 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4 372 </a:t>
                      </a: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456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dirty="0"/>
                        <a:t>Из них первично  в отчетном году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3 193 </a:t>
                      </a: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919">
                <a:tc>
                  <a:txBody>
                    <a:bodyPr/>
                    <a:lstStyle/>
                    <a:p>
                      <a:r>
                        <a:rPr lang="ru-RU" sz="1600" dirty="0"/>
                        <a:t>Выявлено здоровых 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256 </a:t>
                      </a: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456">
                <a:tc>
                  <a:txBody>
                    <a:bodyPr/>
                    <a:lstStyle/>
                    <a:p>
                      <a:r>
                        <a:rPr lang="ru-RU" sz="1600" dirty="0"/>
                        <a:t>Выявлено</a:t>
                      </a:r>
                      <a:r>
                        <a:rPr lang="ru-RU" sz="1600" baseline="0" dirty="0"/>
                        <a:t> с факторами риска</a:t>
                      </a:r>
                    </a:p>
                    <a:p>
                      <a:endParaRPr lang="ru-RU" sz="1600" baseline="0" dirty="0"/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2 937 </a:t>
                      </a: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1529">
                <a:tc>
                  <a:txBody>
                    <a:bodyPr/>
                    <a:lstStyle/>
                    <a:p>
                      <a:r>
                        <a:rPr lang="ru-RU" sz="1600" dirty="0"/>
                        <a:t>Назначены индивидуальные планы по здоровому образу жизни</a:t>
                      </a:r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2 937 </a:t>
                      </a: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39">
                <a:tc>
                  <a:txBody>
                    <a:bodyPr/>
                    <a:lstStyle/>
                    <a:p>
                      <a:r>
                        <a:rPr lang="ru-RU" sz="1600" dirty="0"/>
                        <a:t>Направлено  к  врачам специалистам </a:t>
                      </a:r>
                    </a:p>
                    <a:p>
                      <a:endParaRPr lang="ru-RU" sz="1600" dirty="0"/>
                    </a:p>
                  </a:txBody>
                  <a:tcPr marL="91438" marR="91438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465</a:t>
                      </a:r>
                    </a:p>
                  </a:txBody>
                  <a:tcPr marL="91438" marR="91438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737305" y="188640"/>
            <a:ext cx="7549446" cy="714356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Деятельность Центра здоровья за 2018г.</a:t>
            </a:r>
          </a:p>
        </p:txBody>
      </p:sp>
      <p:sp>
        <p:nvSpPr>
          <p:cNvPr id="133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8B8C2-8B98-4A72-9937-2574BD138221}" type="slidenum">
              <a:rPr lang="ru-RU" altLang="ru-RU"/>
              <a:pPr/>
              <a:t>5</a:t>
            </a:fld>
            <a:endParaRPr lang="ru-RU" altLang="ru-RU"/>
          </a:p>
        </p:txBody>
      </p:sp>
      <p:graphicFrame>
        <p:nvGraphicFramePr>
          <p:cNvPr id="6" name="Таблица 5">
            <a:extLst/>
          </p:cNvPr>
          <p:cNvGraphicFramePr>
            <a:graphicFrameLocks noGrp="1"/>
          </p:cNvGraphicFramePr>
          <p:nvPr/>
        </p:nvGraphicFramePr>
        <p:xfrm>
          <a:off x="5148263" y="3887788"/>
          <a:ext cx="3865562" cy="26368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3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37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/>
                        <a:t>Гипертоническая болезнь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105 человек</a:t>
                      </a:r>
                    </a:p>
                  </a:txBody>
                  <a:tcPr marL="91427" marR="91427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300">
                <a:tc>
                  <a:txBody>
                    <a:bodyPr/>
                    <a:lstStyle/>
                    <a:p>
                      <a:r>
                        <a:rPr lang="ru-RU" sz="1400" dirty="0"/>
                        <a:t>ИБС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15 человек</a:t>
                      </a:r>
                    </a:p>
                  </a:txBody>
                  <a:tcPr marL="91427" marR="91427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00">
                <a:tc>
                  <a:txBody>
                    <a:bodyPr/>
                    <a:lstStyle/>
                    <a:p>
                      <a:r>
                        <a:rPr lang="ru-RU" sz="1400" dirty="0"/>
                        <a:t>Сахарный диабет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</a:t>
                      </a:r>
                      <a:r>
                        <a:rPr lang="ru-RU" sz="1800" baseline="0" dirty="0"/>
                        <a:t> человек</a:t>
                      </a:r>
                      <a:endParaRPr lang="ru-RU" sz="1800" dirty="0"/>
                    </a:p>
                  </a:txBody>
                  <a:tcPr marL="91427" marR="91427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600">
                <a:tc>
                  <a:txBody>
                    <a:bodyPr/>
                    <a:lstStyle/>
                    <a:p>
                      <a:r>
                        <a:rPr lang="ru-RU" sz="1400" dirty="0"/>
                        <a:t>Заболевания сосудов  нижних конечностей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 человек</a:t>
                      </a:r>
                    </a:p>
                  </a:txBody>
                  <a:tcPr marL="91427" marR="91427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00">
                <a:tc>
                  <a:txBody>
                    <a:bodyPr/>
                    <a:lstStyle/>
                    <a:p>
                      <a:r>
                        <a:rPr lang="ru-RU" sz="1400" dirty="0"/>
                        <a:t>Глаукома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23 человека</a:t>
                      </a:r>
                    </a:p>
                  </a:txBody>
                  <a:tcPr marL="91427" marR="91427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59" name="Picture 27" descr="C:\Users\BOSS\Desktop\depositphotos_21943781-stock-photo-closeup-portrait-of-beautiful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1054100"/>
            <a:ext cx="28813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8" name="Рисунок 7" descr="16.02.16.jpg">
            <a:extLst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290513" y="1109663"/>
          <a:ext cx="5576887" cy="498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653"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Число лиц ,обученных в школах здоровья :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1 014 человек 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653">
                <a:tc>
                  <a:txBody>
                    <a:bodyPr/>
                    <a:lstStyle/>
                    <a:p>
                      <a:r>
                        <a:rPr lang="ru-RU" sz="1600" dirty="0"/>
                        <a:t>Школа профилактики</a:t>
                      </a:r>
                      <a:r>
                        <a:rPr lang="ru-RU" sz="1600" baseline="0" dirty="0"/>
                        <a:t> артериальной гипертонии </a:t>
                      </a:r>
                      <a:endParaRPr lang="ru-RU" sz="1600" dirty="0"/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503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653">
                <a:tc>
                  <a:txBody>
                    <a:bodyPr/>
                    <a:lstStyle/>
                    <a:p>
                      <a:r>
                        <a:rPr lang="ru-RU" sz="1600" dirty="0"/>
                        <a:t>Школа профилактики сахарного диабета 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186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53">
                <a:tc>
                  <a:txBody>
                    <a:bodyPr/>
                    <a:lstStyle/>
                    <a:p>
                      <a:r>
                        <a:rPr lang="ru-RU" sz="1600" dirty="0"/>
                        <a:t>Школа   отказа  от  курения 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76 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653">
                <a:tc>
                  <a:txBody>
                    <a:bodyPr/>
                    <a:lstStyle/>
                    <a:p>
                      <a:r>
                        <a:rPr lang="ru-RU" sz="1600" dirty="0"/>
                        <a:t>Психотерапия при сердечно-</a:t>
                      </a:r>
                      <a:r>
                        <a:rPr lang="ru-RU" sz="1600" baseline="0" dirty="0"/>
                        <a:t> сосудистых заболеваниях </a:t>
                      </a:r>
                      <a:endParaRPr lang="ru-RU" sz="1600" dirty="0"/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52 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89">
                <a:tc>
                  <a:txBody>
                    <a:bodyPr/>
                    <a:lstStyle/>
                    <a:p>
                      <a:r>
                        <a:rPr lang="ru-RU" sz="1600" dirty="0"/>
                        <a:t>Школа здоровья«пожилой человек»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83 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63">
                <a:tc>
                  <a:txBody>
                    <a:bodyPr/>
                    <a:lstStyle/>
                    <a:p>
                      <a:r>
                        <a:rPr lang="ru-RU" sz="1600" dirty="0"/>
                        <a:t>Школа  дерматовенерологического здоровья 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28  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055">
                <a:tc>
                  <a:txBody>
                    <a:bodyPr/>
                    <a:lstStyle/>
                    <a:p>
                      <a:r>
                        <a:rPr lang="ru-RU" sz="1600" dirty="0"/>
                        <a:t>Школа грудного вскармливания</a:t>
                      </a:r>
                    </a:p>
                  </a:txBody>
                  <a:tcPr marL="91429" marR="914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86</a:t>
                      </a:r>
                    </a:p>
                  </a:txBody>
                  <a:tcPr marL="91429" marR="9142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787897" y="84137"/>
            <a:ext cx="7859216" cy="1025173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</a:rPr>
              <a:t>Школы  здоровья :</a:t>
            </a:r>
          </a:p>
        </p:txBody>
      </p:sp>
      <p:sp>
        <p:nvSpPr>
          <p:cNvPr id="143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F4D16D-048C-479A-B81A-7134D5532261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14369" name="Picture 33" descr="C:\Users\BOSS\Desktop\sm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30734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7" name="Рисунок 6" descr="16.02.16.jpg">
            <a:extLst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/>
          </p:nvPr>
        </p:nvSpPr>
        <p:spPr>
          <a:xfrm>
            <a:off x="468313" y="260350"/>
            <a:ext cx="8229600" cy="6394450"/>
          </a:xfrm>
        </p:spPr>
        <p:txBody>
          <a:bodyPr/>
          <a:lstStyle/>
          <a:p>
            <a:pPr marL="107950" indent="0" algn="ctr">
              <a:buFont typeface="Wingdings 3" panose="05040102010807070707" pitchFamily="18" charset="2"/>
              <a:buNone/>
            </a:pPr>
            <a:r>
              <a:rPr lang="ru-RU" altLang="ru-RU" sz="3200" smtClean="0"/>
              <a:t>Школы здоровья  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69E710-298B-4357-B33A-A5681EBB319C}" type="slidenum">
              <a:rPr lang="ru-RU" altLang="ru-RU"/>
              <a:pPr/>
              <a:t>7</a:t>
            </a:fld>
            <a:endParaRPr lang="ru-RU" altLang="ru-RU"/>
          </a:p>
        </p:txBody>
      </p:sp>
      <p:pic>
        <p:nvPicPr>
          <p:cNvPr id="15364" name="Picture 2" descr="G:\школы\IMG_2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032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3" descr="IMG_25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4032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P:\от Романченко\Акции 2018\Школа Сахарный диабет\IMG_6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403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G:\школы\IMG_25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4032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9" name="Рисунок 8" descr="16.02.16.jpg">
            <a:extLst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737304" y="274638"/>
            <a:ext cx="7949495" cy="60130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Школы здоровья - онлайн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8D0510-4732-4949-ACC6-132A594A3FD8}" type="slidenum">
              <a:rPr lang="ru-RU" altLang="ru-RU"/>
              <a:pPr/>
              <a:t>8</a:t>
            </a:fld>
            <a:endParaRPr lang="ru-RU" altLang="ru-RU"/>
          </a:p>
        </p:txBody>
      </p:sp>
      <p:pic>
        <p:nvPicPr>
          <p:cNvPr id="16389" name="Picture 2" descr="P:\Снимок.PNG">
            <a:extLst/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6635" y="704814"/>
            <a:ext cx="7243626" cy="52845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0" name="Picture 3" descr="P:\Снимок.PNG">
            <a:extLst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" r="2208"/>
          <a:stretch/>
        </p:blipFill>
        <p:spPr bwMode="auto">
          <a:xfrm>
            <a:off x="2776297" y="1466096"/>
            <a:ext cx="6264696" cy="53077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8" name="Рисунок 7" descr="16.02.16.jpg">
            <a:extLst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746440" y="178394"/>
            <a:ext cx="7651120" cy="714356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Акции Центра  здоровья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226281-B2AC-453F-8BDB-965BAE38F7F5}" type="slidenum">
              <a:rPr lang="ru-RU" altLang="ru-RU"/>
              <a:pPr/>
              <a:t>9</a:t>
            </a:fld>
            <a:endParaRPr lang="ru-RU" altLang="ru-RU"/>
          </a:p>
        </p:txBody>
      </p:sp>
      <p:pic>
        <p:nvPicPr>
          <p:cNvPr id="17412" name="Picture 2" descr="P:\от Романченко\Акции 2018\Сахар крови 26.10.18\фото\IMG_6058.JPG">
            <a:extLst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94" y="909261"/>
            <a:ext cx="5220940" cy="3149413"/>
          </a:xfrm>
          <a:effectLst>
            <a:softEdge rad="112500"/>
          </a:effectLst>
        </p:spPr>
      </p:pic>
      <p:pic>
        <p:nvPicPr>
          <p:cNvPr id="17413" name="Picture 4" descr="G:\м\2Plr8drKMDQ.png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205713" y="892750"/>
            <a:ext cx="3843893" cy="31494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4" name="Picture 2" descr="P:\от Романченко\Акции 2018\Акция зрение\IMG_5894.JPG">
            <a:extLst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195736" y="3906087"/>
            <a:ext cx="4979386" cy="29130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 descr="C:\Users\Dutova\Desktop\Новая папка (5)\Новая папка (2)\герб.jpg">
            <a:extLst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94" y="76795"/>
            <a:ext cx="642911" cy="601303"/>
          </a:xfrm>
          <a:prstGeom prst="ellipse">
            <a:avLst/>
          </a:prstGeom>
          <a:noFill/>
        </p:spPr>
      </p:pic>
      <p:pic>
        <p:nvPicPr>
          <p:cNvPr id="8" name="Рисунок 7" descr="16.02.16.jpg">
            <a:extLst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9337" y="0"/>
            <a:ext cx="864663" cy="71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10931</TotalTime>
  <Words>416</Words>
  <Application>Microsoft Office PowerPoint</Application>
  <PresentationFormat>Экран (4:3)</PresentationFormat>
  <Paragraphs>98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            Опыт реализации   программ профилактики неинфекционных заболеваний  в Центре здоровья     АУ « Советская районная больница» Заведующий  центра  здоровья  Осинцева Анна Леонидовна   </vt:lpstr>
      <vt:lpstr>Презентация PowerPoint</vt:lpstr>
      <vt:lpstr>Население Советского района и г.Югорска на 01.01.2018 год</vt:lpstr>
      <vt:lpstr>Основные задачи Центра здоровья </vt:lpstr>
      <vt:lpstr>Деятельность Центра здоровья за 2018г.</vt:lpstr>
      <vt:lpstr>Школы  здоровья :</vt:lpstr>
      <vt:lpstr>Презентация PowerPoint</vt:lpstr>
      <vt:lpstr>Школы здоровья - онлайн</vt:lpstr>
      <vt:lpstr>Акции Центра  здоровья</vt:lpstr>
      <vt:lpstr>В канун Всемирного дня борьбы против рака  2 февраля 2019 года во взрослой поликлинике АУ «Советская районная больница» прошел День открытых дверей </vt:lpstr>
      <vt:lpstr>Акции центра здоровья  </vt:lpstr>
      <vt:lpstr>Волонтерский проект-  «Советские интерны»   </vt:lpstr>
      <vt:lpstr>Презентация PowerPoint</vt:lpstr>
      <vt:lpstr>Расширение спектра профилактических программ в 2019 году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Программный комплекс для автоматизации работы Центров Здоровья</dc:title>
  <dc:creator>DSkibin</dc:creator>
  <cp:lastModifiedBy>Фомин Виталий Владимирович</cp:lastModifiedBy>
  <cp:revision>869</cp:revision>
  <dcterms:created xsi:type="dcterms:W3CDTF">2009-08-21T05:23:23Z</dcterms:created>
  <dcterms:modified xsi:type="dcterms:W3CDTF">2019-03-14T10:40:55Z</dcterms:modified>
</cp:coreProperties>
</file>